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4"/>
    <p:sldMasterId id="2147483694" r:id="rId5"/>
    <p:sldMasterId id="2147483741" r:id="rId6"/>
    <p:sldMasterId id="2147483758" r:id="rId7"/>
  </p:sldMasterIdLst>
  <p:notesMasterIdLst>
    <p:notesMasterId r:id="rId34"/>
  </p:notesMasterIdLst>
  <p:handoutMasterIdLst>
    <p:handoutMasterId r:id="rId35"/>
  </p:handoutMasterIdLst>
  <p:sldIdLst>
    <p:sldId id="2147470506" r:id="rId8"/>
    <p:sldId id="984" r:id="rId9"/>
    <p:sldId id="2147470494" r:id="rId10"/>
    <p:sldId id="2147470497" r:id="rId11"/>
    <p:sldId id="2147470482" r:id="rId12"/>
    <p:sldId id="2147470496" r:id="rId13"/>
    <p:sldId id="2147470483" r:id="rId14"/>
    <p:sldId id="2147470484" r:id="rId15"/>
    <p:sldId id="2147470495" r:id="rId16"/>
    <p:sldId id="2147480545" r:id="rId17"/>
    <p:sldId id="2147470492" r:id="rId18"/>
    <p:sldId id="2147480544" r:id="rId19"/>
    <p:sldId id="1075" r:id="rId20"/>
    <p:sldId id="1881840652" r:id="rId21"/>
    <p:sldId id="1710" r:id="rId22"/>
    <p:sldId id="2147470493" r:id="rId23"/>
    <p:sldId id="2147480546" r:id="rId24"/>
    <p:sldId id="2147480547" r:id="rId25"/>
    <p:sldId id="2147480549" r:id="rId26"/>
    <p:sldId id="2147480548" r:id="rId27"/>
    <p:sldId id="2147480543" r:id="rId28"/>
    <p:sldId id="2147470503" r:id="rId29"/>
    <p:sldId id="2147480550" r:id="rId30"/>
    <p:sldId id="2147480537" r:id="rId31"/>
    <p:sldId id="2147470477" r:id="rId32"/>
    <p:sldId id="2147470507" r:id="rId33"/>
  </p:sldIdLst>
  <p:sldSz cx="9144000" cy="5143500" type="screen16x9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">
          <p15:clr>
            <a:srgbClr val="A4A3A4"/>
          </p15:clr>
        </p15:guide>
        <p15:guide id="2" orient="horz" pos="2835" userDrawn="1">
          <p15:clr>
            <a:srgbClr val="A4A3A4"/>
          </p15:clr>
        </p15:guide>
        <p15:guide id="3" orient="horz" pos="864">
          <p15:clr>
            <a:srgbClr val="A4A3A4"/>
          </p15:clr>
        </p15:guide>
        <p15:guide id="4" pos="5472">
          <p15:clr>
            <a:srgbClr val="A4A3A4"/>
          </p15:clr>
        </p15:guide>
        <p15:guide id="5" pos="2937">
          <p15:clr>
            <a:srgbClr val="A4A3A4"/>
          </p15:clr>
        </p15:guide>
        <p15:guide id="6" pos="288">
          <p15:clr>
            <a:srgbClr val="A4A3A4"/>
          </p15:clr>
        </p15:guide>
        <p15:guide id="7" pos="2824" userDrawn="1">
          <p15:clr>
            <a:srgbClr val="A4A3A4"/>
          </p15:clr>
        </p15:guide>
        <p15:guide id="8" orient="horz" pos="2913" userDrawn="1">
          <p15:clr>
            <a:srgbClr val="A4A3A4"/>
          </p15:clr>
        </p15:guide>
        <p15:guide id="9" orient="horz" pos="509" userDrawn="1">
          <p15:clr>
            <a:srgbClr val="A4A3A4"/>
          </p15:clr>
        </p15:guide>
        <p15:guide id="10" pos="181" userDrawn="1">
          <p15:clr>
            <a:srgbClr val="A4A3A4"/>
          </p15:clr>
        </p15:guide>
        <p15:guide id="11" orient="horz" pos="2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544EA65-BB53-0015-5576-723C856A8312}" name="Stepanova, Tatiana-2" initials="ST2" userId="S::STEPATA5@novartis.net::a0b3fa0d-27d6-4d9c-8202-19e98c5fa7d9" providerId="AD"/>
  <p188:author id="{051C42FD-4B3A-0D51-7ED6-2B26E281C986}" name="Gorelov, Pavel" initials="PG" userId="S::GORELPA1@novartis.net::6dca7036-3f17-4b7f-bdc4-f734124be73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anova, Tatiana-2" initials="ST" lastIdx="36" clrIdx="0">
    <p:extLst>
      <p:ext uri="{19B8F6BF-5375-455C-9EA6-DF929625EA0E}">
        <p15:presenceInfo xmlns:p15="http://schemas.microsoft.com/office/powerpoint/2012/main" userId="S::STEPATA5@novartis.net::a0b3fa0d-27d6-4d9c-8202-19e98c5fa7d9" providerId="AD"/>
      </p:ext>
    </p:extLst>
  </p:cmAuthor>
  <p:cmAuthor id="2" name="Barablin, Kirill" initials="BK" lastIdx="24" clrIdx="1">
    <p:extLst>
      <p:ext uri="{19B8F6BF-5375-455C-9EA6-DF929625EA0E}">
        <p15:presenceInfo xmlns:p15="http://schemas.microsoft.com/office/powerpoint/2012/main" userId="S::BARABKI1@novartis.net::78bc2429-787a-46b2-ac41-5f5a9778d1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447C"/>
    <a:srgbClr val="E74F28"/>
    <a:srgbClr val="F1911F"/>
    <a:srgbClr val="B9D3F1"/>
    <a:srgbClr val="FF6600"/>
    <a:srgbClr val="035698"/>
    <a:srgbClr val="0460A9"/>
    <a:srgbClr val="BC1928"/>
    <a:srgbClr val="0237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C5780E6-A8F4-46B0-B82D-9E7F56C639EF}">
  <a:tblStyle styleId="{1C5780E6-A8F4-46B0-B82D-9E7F56C639EF}" styleName="Novartis Table">
    <a:wholeTbl>
      <a:tcTxStyle>
        <a:fontRef idx="minor"/>
        <a:srgbClr val="000000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>
              <a:solidFill>
                <a:srgbClr val="646464"/>
              </a:solidFill>
            </a:ln>
          </a:top>
          <a:bottom>
            <a:ln w="6350">
              <a:solidFill>
                <a:srgbClr val="646464"/>
              </a:solidFill>
            </a:ln>
          </a:bottom>
          <a:insideH>
            <a:ln w="6350">
              <a:solidFill>
                <a:srgbClr val="646464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noFill/>
        </a:fill>
      </a:tcStyle>
    </a:band1H>
    <a:band2H>
      <a:tcStyle>
        <a:tcBdr/>
        <a:fill>
          <a:noFill/>
        </a:fill>
      </a:tcStyle>
    </a:band2H>
    <a:band1V>
      <a:tcStyle>
        <a:tcBdr/>
        <a:fill>
          <a:noFill/>
        </a:fill>
      </a:tcStyle>
    </a:band1V>
    <a:band2V>
      <a:tcStyle>
        <a:tcBdr/>
        <a:fill>
          <a:noFill/>
        </a:fill>
      </a:tcStyle>
    </a:band2V>
    <a:lastCol>
      <a:tcTxStyle b="on">
        <a:fontRef idx="minor"/>
        <a:srgbClr val="000000"/>
      </a:tcTxStyle>
      <a:tcStyle>
        <a:tcBdr/>
      </a:tcStyle>
    </a:lastCol>
    <a:firstCol>
      <a:tcTxStyle b="on">
        <a:fontRef idx="minor"/>
        <a:srgbClr val="000000"/>
      </a:tcTxStyle>
      <a:tcStyle>
        <a:tcBdr/>
      </a:tcStyle>
    </a:firstCol>
    <a:lastRow>
      <a:tcTxStyle b="on">
        <a:fontRef idx="minor"/>
        <a:srgbClr val="000000"/>
      </a:tcTxStyle>
      <a:tcStyle>
        <a:tcBdr>
          <a:top>
            <a:ln w="19050">
              <a:solidFill>
                <a:srgbClr val="000000"/>
              </a:solidFill>
            </a:ln>
          </a:top>
          <a:bottom>
            <a:ln>
              <a:noFill/>
            </a:ln>
          </a:bottom>
        </a:tcBdr>
        <a:fill>
          <a:noFill/>
        </a:fill>
      </a:tcStyle>
    </a:lastRow>
    <a:firstRow>
      <a:tcTxStyle b="on">
        <a:fontRef idx="minor"/>
        <a:srgbClr val="0460A9"/>
      </a:tcTxStyle>
      <a:tcStyle>
        <a:tcBdr>
          <a:top>
            <a:ln>
              <a:noFill/>
            </a:ln>
          </a:top>
          <a:bottom>
            <a:ln w="19050">
              <a:solidFill>
                <a:srgbClr val="0460A9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80720" autoAdjust="0"/>
  </p:normalViewPr>
  <p:slideViewPr>
    <p:cSldViewPr snapToGrid="0">
      <p:cViewPr varScale="1">
        <p:scale>
          <a:sx n="103" d="100"/>
          <a:sy n="103" d="100"/>
        </p:scale>
        <p:origin x="252" y="56"/>
      </p:cViewPr>
      <p:guideLst>
        <p:guide orient="horz" pos="214"/>
        <p:guide orient="horz" pos="2835"/>
        <p:guide orient="horz" pos="864"/>
        <p:guide pos="5472"/>
        <p:guide pos="2937"/>
        <p:guide pos="288"/>
        <p:guide pos="2824"/>
        <p:guide orient="horz" pos="2913"/>
        <p:guide orient="horz" pos="509"/>
        <p:guide pos="181"/>
        <p:guide orient="horz" pos="2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1644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42" Type="http://schemas.microsoft.com/office/2018/10/relationships/authors" Target="author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gs" Target="tags/tag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6C86C668BB76390BCDCF3A6CF8B3EE9E54C2BA7D7FEFA02098CA496085E2E2666FBCD5A01C7E0A310748EC2126BDD093F480A600B4A17D8Ef0D5S" TargetMode="External"/><Relationship Id="rId1" Type="http://schemas.openxmlformats.org/officeDocument/2006/relationships/hyperlink" Target="consultantplus://offline/ref=6C86C668BB76390BCDCF3A6CF8B3EE9E54C2BA7D7FEFA02098CA496085E2E2666FBCD5A01C7E0A310148EC2126BDD093F480A600B4A17D8Ef0D5S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6C86C668BB76390BCDCF3A6CF8B3EE9E54C2BA7D7FEFA02098CA496085E2E2666FBCD5A01C7E0A310748EC2126BDD093F480A600B4A17D8Ef0D5S" TargetMode="External"/><Relationship Id="rId1" Type="http://schemas.openxmlformats.org/officeDocument/2006/relationships/hyperlink" Target="consultantplus://offline/ref=6C86C668BB76390BCDCF3A6CF8B3EE9E54C2BA7D7FEFA02098CA496085E2E2666FBCD5A01C7E0A310148EC2126BDD093F480A600B4A17D8Ef0D5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C1DFAD-2564-43D4-BD68-5D5D29B3B62E}" type="doc">
      <dgm:prSet loTypeId="urn:microsoft.com/office/officeart/2005/8/layout/vList2" loCatId="list" qsTypeId="urn:microsoft.com/office/officeart/2005/8/quickstyle/simple4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E3E900A2-69F6-40D0-BF62-D039FB9664DD}">
      <dgm:prSet phldrT="[Text]"/>
      <dgm:spPr/>
      <dgm:t>
        <a:bodyPr/>
        <a:lstStyle/>
        <a:p>
          <a:r>
            <a:rPr lang="ru-RU" dirty="0"/>
            <a:t>1. Медицинская помощь организуется и оказывается</a:t>
          </a:r>
        </a:p>
      </dgm:t>
    </dgm:pt>
    <dgm:pt modelId="{116D4716-6519-472B-BCCE-FEE3921FABD5}" type="parTrans" cxnId="{18A11D1C-DC49-4439-BC5E-CE2BBB77079D}">
      <dgm:prSet/>
      <dgm:spPr/>
      <dgm:t>
        <a:bodyPr/>
        <a:lstStyle/>
        <a:p>
          <a:endParaRPr lang="ru-RU"/>
        </a:p>
      </dgm:t>
    </dgm:pt>
    <dgm:pt modelId="{9115F7B6-1532-431C-9314-831F92E40E3D}" type="sibTrans" cxnId="{18A11D1C-DC49-4439-BC5E-CE2BBB77079D}">
      <dgm:prSet/>
      <dgm:spPr/>
      <dgm:t>
        <a:bodyPr/>
        <a:lstStyle/>
        <a:p>
          <a:endParaRPr lang="ru-RU"/>
        </a:p>
      </dgm:t>
    </dgm:pt>
    <dgm:pt modelId="{926810F0-961C-48DA-AAC4-0410BC4E0BA5}">
      <dgm:prSet phldrT="[Text]"/>
      <dgm:spPr/>
      <dgm:t>
        <a:bodyPr/>
        <a:lstStyle/>
        <a:p>
          <a:r>
            <a:rPr lang="ru-RU" dirty="0"/>
            <a:t> В соответствии с </a:t>
          </a:r>
          <a:r>
            <a:rPr lang="ru-RU" dirty="0">
              <a:hlinkClick xmlns:r="http://schemas.openxmlformats.org/officeDocument/2006/relationships" r:id="rId1"/>
            </a:rPr>
            <a:t>порядками</a:t>
          </a:r>
          <a:r>
            <a:rPr lang="ru-RU" dirty="0"/>
            <a:t> оказания медицинской помощи</a:t>
          </a:r>
        </a:p>
      </dgm:t>
    </dgm:pt>
    <dgm:pt modelId="{6BB5175E-7C84-4A3B-9628-38AE123A473D}" type="parTrans" cxnId="{A3884524-D654-48D2-A2B0-45BC24AD836E}">
      <dgm:prSet/>
      <dgm:spPr/>
      <dgm:t>
        <a:bodyPr/>
        <a:lstStyle/>
        <a:p>
          <a:endParaRPr lang="ru-RU"/>
        </a:p>
      </dgm:t>
    </dgm:pt>
    <dgm:pt modelId="{7D8E645D-F712-4448-9DD5-42EDA859BC32}" type="sibTrans" cxnId="{A3884524-D654-48D2-A2B0-45BC24AD836E}">
      <dgm:prSet/>
      <dgm:spPr/>
      <dgm:t>
        <a:bodyPr/>
        <a:lstStyle/>
        <a:p>
          <a:endParaRPr lang="ru-RU"/>
        </a:p>
      </dgm:t>
    </dgm:pt>
    <dgm:pt modelId="{30D01370-50F6-4CA4-9E90-21FB145835CE}">
      <dgm:prSet phldrT="[Text]"/>
      <dgm:spPr/>
      <dgm:t>
        <a:bodyPr/>
        <a:lstStyle/>
        <a:p>
          <a:r>
            <a:rPr lang="ru-RU" dirty="0"/>
            <a:t> </a:t>
          </a:r>
          <a:r>
            <a:rPr lang="ru-RU" b="1" dirty="0"/>
            <a:t>На основе </a:t>
          </a:r>
          <a:r>
            <a:rPr lang="ru-RU" b="1" u="sng" dirty="0"/>
            <a:t>клинических рекомендаций</a:t>
          </a:r>
        </a:p>
      </dgm:t>
    </dgm:pt>
    <dgm:pt modelId="{E8EAADF7-F2C2-4C4B-893B-E23734A15A53}" type="parTrans" cxnId="{757FDB3D-7B61-4130-B40E-01353434C523}">
      <dgm:prSet/>
      <dgm:spPr/>
      <dgm:t>
        <a:bodyPr/>
        <a:lstStyle/>
        <a:p>
          <a:endParaRPr lang="ru-RU"/>
        </a:p>
      </dgm:t>
    </dgm:pt>
    <dgm:pt modelId="{4B2F59B6-2FC0-4511-95F0-CFACCFE39DB5}" type="sibTrans" cxnId="{757FDB3D-7B61-4130-B40E-01353434C523}">
      <dgm:prSet/>
      <dgm:spPr/>
      <dgm:t>
        <a:bodyPr/>
        <a:lstStyle/>
        <a:p>
          <a:endParaRPr lang="ru-RU"/>
        </a:p>
      </dgm:t>
    </dgm:pt>
    <dgm:pt modelId="{7490B800-0984-456C-9EB2-115EA9B8E1D7}">
      <dgm:prSet phldrT="[Text]"/>
      <dgm:spPr/>
      <dgm:t>
        <a:bodyPr/>
        <a:lstStyle/>
        <a:p>
          <a:r>
            <a:rPr lang="ru-RU" dirty="0"/>
            <a:t> С учетом </a:t>
          </a:r>
          <a:r>
            <a:rPr lang="ru-RU" dirty="0">
              <a:hlinkClick xmlns:r="http://schemas.openxmlformats.org/officeDocument/2006/relationships" r:id="rId2"/>
            </a:rPr>
            <a:t>стандартов</a:t>
          </a:r>
          <a:r>
            <a:rPr lang="ru-RU" dirty="0"/>
            <a:t> медицинской помощи</a:t>
          </a:r>
        </a:p>
      </dgm:t>
    </dgm:pt>
    <dgm:pt modelId="{497AD690-B40E-47F2-9815-2C211A9C1BD4}" type="parTrans" cxnId="{D36BC8C0-8A59-42A9-8316-049EA1B6F8FA}">
      <dgm:prSet/>
      <dgm:spPr/>
      <dgm:t>
        <a:bodyPr/>
        <a:lstStyle/>
        <a:p>
          <a:endParaRPr lang="ru-RU"/>
        </a:p>
      </dgm:t>
    </dgm:pt>
    <dgm:pt modelId="{47B62D34-6F1B-4E54-85F8-BCBD58A3D116}" type="sibTrans" cxnId="{D36BC8C0-8A59-42A9-8316-049EA1B6F8FA}">
      <dgm:prSet/>
      <dgm:spPr/>
      <dgm:t>
        <a:bodyPr/>
        <a:lstStyle/>
        <a:p>
          <a:endParaRPr lang="ru-RU"/>
        </a:p>
      </dgm:t>
    </dgm:pt>
    <dgm:pt modelId="{E2D97759-4BB5-4042-A975-FC15B64083A1}" type="pres">
      <dgm:prSet presAssocID="{F0C1DFAD-2564-43D4-BD68-5D5D29B3B62E}" presName="linear" presStyleCnt="0">
        <dgm:presLayoutVars>
          <dgm:animLvl val="lvl"/>
          <dgm:resizeHandles val="exact"/>
        </dgm:presLayoutVars>
      </dgm:prSet>
      <dgm:spPr/>
    </dgm:pt>
    <dgm:pt modelId="{65A2501E-BC6F-4407-922D-93B7C8B3EF11}" type="pres">
      <dgm:prSet presAssocID="{E3E900A2-69F6-40D0-BF62-D039FB9664DD}" presName="parentText" presStyleLbl="node1" presStyleIdx="0" presStyleCnt="1" custScaleY="50220">
        <dgm:presLayoutVars>
          <dgm:chMax val="0"/>
          <dgm:bulletEnabled val="1"/>
        </dgm:presLayoutVars>
      </dgm:prSet>
      <dgm:spPr/>
    </dgm:pt>
    <dgm:pt modelId="{EF809301-E653-4E70-BA64-340D303860F9}" type="pres">
      <dgm:prSet presAssocID="{E3E900A2-69F6-40D0-BF62-D039FB9664D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18A11D1C-DC49-4439-BC5E-CE2BBB77079D}" srcId="{F0C1DFAD-2564-43D4-BD68-5D5D29B3B62E}" destId="{E3E900A2-69F6-40D0-BF62-D039FB9664DD}" srcOrd="0" destOrd="0" parTransId="{116D4716-6519-472B-BCCE-FEE3921FABD5}" sibTransId="{9115F7B6-1532-431C-9314-831F92E40E3D}"/>
    <dgm:cxn modelId="{A3884524-D654-48D2-A2B0-45BC24AD836E}" srcId="{E3E900A2-69F6-40D0-BF62-D039FB9664DD}" destId="{926810F0-961C-48DA-AAC4-0410BC4E0BA5}" srcOrd="0" destOrd="0" parTransId="{6BB5175E-7C84-4A3B-9628-38AE123A473D}" sibTransId="{7D8E645D-F712-4448-9DD5-42EDA859BC32}"/>
    <dgm:cxn modelId="{1A14C832-EDD3-4171-AF8F-DE6FD444AF2F}" type="presOf" srcId="{30D01370-50F6-4CA4-9E90-21FB145835CE}" destId="{EF809301-E653-4E70-BA64-340D303860F9}" srcOrd="0" destOrd="1" presId="urn:microsoft.com/office/officeart/2005/8/layout/vList2"/>
    <dgm:cxn modelId="{757FDB3D-7B61-4130-B40E-01353434C523}" srcId="{E3E900A2-69F6-40D0-BF62-D039FB9664DD}" destId="{30D01370-50F6-4CA4-9E90-21FB145835CE}" srcOrd="1" destOrd="0" parTransId="{E8EAADF7-F2C2-4C4B-893B-E23734A15A53}" sibTransId="{4B2F59B6-2FC0-4511-95F0-CFACCFE39DB5}"/>
    <dgm:cxn modelId="{A7D4615B-9F9C-4255-9485-FFD9A600ECE5}" type="presOf" srcId="{7490B800-0984-456C-9EB2-115EA9B8E1D7}" destId="{EF809301-E653-4E70-BA64-340D303860F9}" srcOrd="0" destOrd="2" presId="urn:microsoft.com/office/officeart/2005/8/layout/vList2"/>
    <dgm:cxn modelId="{18F41744-D882-4DAC-A0FB-CA9D24D6D921}" type="presOf" srcId="{926810F0-961C-48DA-AAC4-0410BC4E0BA5}" destId="{EF809301-E653-4E70-BA64-340D303860F9}" srcOrd="0" destOrd="0" presId="urn:microsoft.com/office/officeart/2005/8/layout/vList2"/>
    <dgm:cxn modelId="{4C2B2DB7-2086-4B29-9650-68A0FFEE8169}" type="presOf" srcId="{E3E900A2-69F6-40D0-BF62-D039FB9664DD}" destId="{65A2501E-BC6F-4407-922D-93B7C8B3EF11}" srcOrd="0" destOrd="0" presId="urn:microsoft.com/office/officeart/2005/8/layout/vList2"/>
    <dgm:cxn modelId="{D36BC8C0-8A59-42A9-8316-049EA1B6F8FA}" srcId="{E3E900A2-69F6-40D0-BF62-D039FB9664DD}" destId="{7490B800-0984-456C-9EB2-115EA9B8E1D7}" srcOrd="2" destOrd="0" parTransId="{497AD690-B40E-47F2-9815-2C211A9C1BD4}" sibTransId="{47B62D34-6F1B-4E54-85F8-BCBD58A3D116}"/>
    <dgm:cxn modelId="{F7CD65F0-5B9E-4821-8227-E954BCE0E118}" type="presOf" srcId="{F0C1DFAD-2564-43D4-BD68-5D5D29B3B62E}" destId="{E2D97759-4BB5-4042-A975-FC15B64083A1}" srcOrd="0" destOrd="0" presId="urn:microsoft.com/office/officeart/2005/8/layout/vList2"/>
    <dgm:cxn modelId="{77F0FFA4-0497-4D4A-92D3-00D0C02647BC}" type="presParOf" srcId="{E2D97759-4BB5-4042-A975-FC15B64083A1}" destId="{65A2501E-BC6F-4407-922D-93B7C8B3EF11}" srcOrd="0" destOrd="0" presId="urn:microsoft.com/office/officeart/2005/8/layout/vList2"/>
    <dgm:cxn modelId="{C1D6E9FE-59E8-473F-9A89-C550A33EA98E}" type="presParOf" srcId="{E2D97759-4BB5-4042-A975-FC15B64083A1}" destId="{EF809301-E653-4E70-BA64-340D303860F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319D94-1EE2-4459-A9ED-1B6F2DAEA91B}" type="doc">
      <dgm:prSet loTypeId="urn:microsoft.com/office/officeart/2005/8/layout/chart3" loCatId="cycle" qsTypeId="urn:microsoft.com/office/officeart/2005/8/quickstyle/simple3" qsCatId="simple" csTypeId="urn:microsoft.com/office/officeart/2005/8/colors/colorful1" csCatId="colorful" phldr="1"/>
      <dgm:spPr/>
    </dgm:pt>
    <dgm:pt modelId="{4AB934DE-A997-47CE-977C-9AC8681DEFAE}">
      <dgm:prSet phldrT="[Text]"/>
      <dgm:spPr/>
      <dgm:t>
        <a:bodyPr/>
        <a:lstStyle/>
        <a:p>
          <a:r>
            <a:rPr lang="ru-RU" dirty="0"/>
            <a:t>ФП БССЗ</a:t>
          </a:r>
        </a:p>
      </dgm:t>
    </dgm:pt>
    <dgm:pt modelId="{85A8B4C8-83F5-42CD-B1FD-C17D7DC0B796}" type="parTrans" cxnId="{AD986D53-4520-44D0-ACA1-8406B0B613CA}">
      <dgm:prSet/>
      <dgm:spPr/>
      <dgm:t>
        <a:bodyPr/>
        <a:lstStyle/>
        <a:p>
          <a:endParaRPr lang="ru-RU"/>
        </a:p>
      </dgm:t>
    </dgm:pt>
    <dgm:pt modelId="{2F6081EE-121C-40C3-A338-0D6A44949067}" type="sibTrans" cxnId="{AD986D53-4520-44D0-ACA1-8406B0B613CA}">
      <dgm:prSet/>
      <dgm:spPr/>
      <dgm:t>
        <a:bodyPr/>
        <a:lstStyle/>
        <a:p>
          <a:endParaRPr lang="ru-RU"/>
        </a:p>
      </dgm:t>
    </dgm:pt>
    <dgm:pt modelId="{3A83FE7F-8766-42AE-8FE1-A340144E4534}">
      <dgm:prSet phldrT="[Text]"/>
      <dgm:spPr>
        <a:ln w="19050">
          <a:noFill/>
        </a:ln>
      </dgm:spPr>
      <dgm:t>
        <a:bodyPr/>
        <a:lstStyle/>
        <a:p>
          <a:r>
            <a:rPr lang="ru-RU" dirty="0"/>
            <a:t>РЦП</a:t>
          </a:r>
        </a:p>
      </dgm:t>
    </dgm:pt>
    <dgm:pt modelId="{F9DB2CBE-7C92-40FA-B3FA-424FC067397E}" type="parTrans" cxnId="{2F7EB273-91E2-4F1D-8963-AC66E1302CB2}">
      <dgm:prSet/>
      <dgm:spPr/>
      <dgm:t>
        <a:bodyPr/>
        <a:lstStyle/>
        <a:p>
          <a:endParaRPr lang="ru-RU"/>
        </a:p>
      </dgm:t>
    </dgm:pt>
    <dgm:pt modelId="{EC6A864B-2DB1-42BC-A2CB-BFAB09DC266F}" type="sibTrans" cxnId="{2F7EB273-91E2-4F1D-8963-AC66E1302CB2}">
      <dgm:prSet/>
      <dgm:spPr/>
      <dgm:t>
        <a:bodyPr/>
        <a:lstStyle/>
        <a:p>
          <a:endParaRPr lang="ru-RU"/>
        </a:p>
      </dgm:t>
    </dgm:pt>
    <dgm:pt modelId="{400FB805-710A-41E4-BC53-C952D392A30E}">
      <dgm:prSet phldrT="[Text]"/>
      <dgm:spPr>
        <a:ln w="28575">
          <a:noFill/>
        </a:ln>
      </dgm:spPr>
      <dgm:t>
        <a:bodyPr/>
        <a:lstStyle/>
        <a:p>
          <a:r>
            <a:rPr lang="ru-RU" dirty="0"/>
            <a:t>ОМС</a:t>
          </a:r>
        </a:p>
      </dgm:t>
    </dgm:pt>
    <dgm:pt modelId="{3F59C775-B25D-4789-AEC3-C9075F1272AA}" type="parTrans" cxnId="{C06A68A1-F8E8-4109-8E65-74A23C3769F7}">
      <dgm:prSet/>
      <dgm:spPr/>
      <dgm:t>
        <a:bodyPr/>
        <a:lstStyle/>
        <a:p>
          <a:endParaRPr lang="ru-RU"/>
        </a:p>
      </dgm:t>
    </dgm:pt>
    <dgm:pt modelId="{6D33B2F5-7B01-4FDE-A205-69ED0671D62A}" type="sibTrans" cxnId="{C06A68A1-F8E8-4109-8E65-74A23C3769F7}">
      <dgm:prSet/>
      <dgm:spPr/>
      <dgm:t>
        <a:bodyPr/>
        <a:lstStyle/>
        <a:p>
          <a:endParaRPr lang="ru-RU"/>
        </a:p>
      </dgm:t>
    </dgm:pt>
    <dgm:pt modelId="{A47761D3-BB91-4CE1-A4A8-E63EEBE90E09}">
      <dgm:prSet/>
      <dgm:spPr>
        <a:ln w="19050">
          <a:noFill/>
        </a:ln>
      </dgm:spPr>
      <dgm:t>
        <a:bodyPr/>
        <a:lstStyle/>
        <a:p>
          <a:r>
            <a:rPr lang="ru-RU" dirty="0"/>
            <a:t>РЛО</a:t>
          </a:r>
        </a:p>
      </dgm:t>
    </dgm:pt>
    <dgm:pt modelId="{8B1FC8E9-61A1-4B7A-9154-322BC4B24816}" type="parTrans" cxnId="{6A9E8680-1192-445E-97DA-AB1E7278BABF}">
      <dgm:prSet/>
      <dgm:spPr/>
      <dgm:t>
        <a:bodyPr/>
        <a:lstStyle/>
        <a:p>
          <a:endParaRPr lang="ru-RU"/>
        </a:p>
      </dgm:t>
    </dgm:pt>
    <dgm:pt modelId="{517B2C6E-F671-4355-850F-4B9CD30307D5}" type="sibTrans" cxnId="{6A9E8680-1192-445E-97DA-AB1E7278BABF}">
      <dgm:prSet/>
      <dgm:spPr/>
      <dgm:t>
        <a:bodyPr/>
        <a:lstStyle/>
        <a:p>
          <a:endParaRPr lang="ru-RU"/>
        </a:p>
      </dgm:t>
    </dgm:pt>
    <dgm:pt modelId="{837B4108-4EB1-45E1-83C2-15F065EED8BD}">
      <dgm:prSet/>
      <dgm:spPr>
        <a:ln w="28575">
          <a:noFill/>
        </a:ln>
      </dgm:spPr>
      <dgm:t>
        <a:bodyPr/>
        <a:lstStyle/>
        <a:p>
          <a:r>
            <a:rPr lang="ru-RU" dirty="0"/>
            <a:t>ОНЛС</a:t>
          </a:r>
        </a:p>
      </dgm:t>
    </dgm:pt>
    <dgm:pt modelId="{7CDDDC36-E1A2-4D3A-8D17-0ADEF1728604}" type="parTrans" cxnId="{730D9BD1-AB6A-4271-B3B7-1F614A08304F}">
      <dgm:prSet/>
      <dgm:spPr/>
      <dgm:t>
        <a:bodyPr/>
        <a:lstStyle/>
        <a:p>
          <a:endParaRPr lang="ru-RU"/>
        </a:p>
      </dgm:t>
    </dgm:pt>
    <dgm:pt modelId="{22EE6993-7DCE-44C5-B2FE-766F9F38E1CF}" type="sibTrans" cxnId="{730D9BD1-AB6A-4271-B3B7-1F614A08304F}">
      <dgm:prSet/>
      <dgm:spPr/>
      <dgm:t>
        <a:bodyPr/>
        <a:lstStyle/>
        <a:p>
          <a:endParaRPr lang="ru-RU"/>
        </a:p>
      </dgm:t>
    </dgm:pt>
    <dgm:pt modelId="{74A1DCCE-834C-4E67-84BB-C6FC69D99AED}" type="pres">
      <dgm:prSet presAssocID="{D7319D94-1EE2-4459-A9ED-1B6F2DAEA91B}" presName="compositeShape" presStyleCnt="0">
        <dgm:presLayoutVars>
          <dgm:chMax val="7"/>
          <dgm:dir/>
          <dgm:resizeHandles val="exact"/>
        </dgm:presLayoutVars>
      </dgm:prSet>
      <dgm:spPr/>
    </dgm:pt>
    <dgm:pt modelId="{D1455927-11C6-4200-B60E-6CC6C0FADDBC}" type="pres">
      <dgm:prSet presAssocID="{D7319D94-1EE2-4459-A9ED-1B6F2DAEA91B}" presName="wedge1" presStyleLbl="node1" presStyleIdx="0" presStyleCnt="5" custLinFactNeighborX="-3469" custLinFactNeighborY="4625"/>
      <dgm:spPr/>
    </dgm:pt>
    <dgm:pt modelId="{3BA74A7C-4ED4-47A9-BF0E-DCF017E68A81}" type="pres">
      <dgm:prSet presAssocID="{D7319D94-1EE2-4459-A9ED-1B6F2DAEA91B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7F650B8-4349-41DD-8E27-41D4C7B8C159}" type="pres">
      <dgm:prSet presAssocID="{D7319D94-1EE2-4459-A9ED-1B6F2DAEA91B}" presName="wedge2" presStyleLbl="node1" presStyleIdx="1" presStyleCnt="5"/>
      <dgm:spPr/>
    </dgm:pt>
    <dgm:pt modelId="{E368A979-2DF6-4D42-9AAF-6DCFABBC6131}" type="pres">
      <dgm:prSet presAssocID="{D7319D94-1EE2-4459-A9ED-1B6F2DAEA91B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EE97323E-4578-47D8-A50F-53F8DA8A2F23}" type="pres">
      <dgm:prSet presAssocID="{D7319D94-1EE2-4459-A9ED-1B6F2DAEA91B}" presName="wedge3" presStyleLbl="node1" presStyleIdx="2" presStyleCnt="5" custLinFactNeighborY="62"/>
      <dgm:spPr/>
    </dgm:pt>
    <dgm:pt modelId="{6F554AD4-8682-418D-9016-2ECE1631AB2B}" type="pres">
      <dgm:prSet presAssocID="{D7319D94-1EE2-4459-A9ED-1B6F2DAEA91B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626B98-3695-4402-9625-92B0435CDCE2}" type="pres">
      <dgm:prSet presAssocID="{D7319D94-1EE2-4459-A9ED-1B6F2DAEA91B}" presName="wedge4" presStyleLbl="node1" presStyleIdx="3" presStyleCnt="5"/>
      <dgm:spPr/>
    </dgm:pt>
    <dgm:pt modelId="{F35D9A5C-035A-4290-80DB-5E899984F80E}" type="pres">
      <dgm:prSet presAssocID="{D7319D94-1EE2-4459-A9ED-1B6F2DAEA91B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48D296A9-F51C-41BB-A4A5-F7EFEF30296E}" type="pres">
      <dgm:prSet presAssocID="{D7319D94-1EE2-4459-A9ED-1B6F2DAEA91B}" presName="wedge5" presStyleLbl="node1" presStyleIdx="4" presStyleCnt="5"/>
      <dgm:spPr/>
    </dgm:pt>
    <dgm:pt modelId="{CA1B9C49-5446-42FC-A22D-21E925084260}" type="pres">
      <dgm:prSet presAssocID="{D7319D94-1EE2-4459-A9ED-1B6F2DAEA91B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67BB3215-9C8A-4DC1-B13B-4CEE364C31A1}" type="presOf" srcId="{A47761D3-BB91-4CE1-A4A8-E63EEBE90E09}" destId="{EE97323E-4578-47D8-A50F-53F8DA8A2F23}" srcOrd="0" destOrd="0" presId="urn:microsoft.com/office/officeart/2005/8/layout/chart3"/>
    <dgm:cxn modelId="{CE1EB542-0F92-4753-99BE-3039BF4A294C}" type="presOf" srcId="{4AB934DE-A997-47CE-977C-9AC8681DEFAE}" destId="{3BA74A7C-4ED4-47A9-BF0E-DCF017E68A81}" srcOrd="1" destOrd="0" presId="urn:microsoft.com/office/officeart/2005/8/layout/chart3"/>
    <dgm:cxn modelId="{EF47F042-FAE4-43B1-A37B-4C8AD485E50B}" type="presOf" srcId="{400FB805-710A-41E4-BC53-C952D392A30E}" destId="{48D296A9-F51C-41BB-A4A5-F7EFEF30296E}" srcOrd="0" destOrd="0" presId="urn:microsoft.com/office/officeart/2005/8/layout/chart3"/>
    <dgm:cxn modelId="{46FE2064-D08B-4A00-BE03-AACE2DE6874C}" type="presOf" srcId="{D7319D94-1EE2-4459-A9ED-1B6F2DAEA91B}" destId="{74A1DCCE-834C-4E67-84BB-C6FC69D99AED}" srcOrd="0" destOrd="0" presId="urn:microsoft.com/office/officeart/2005/8/layout/chart3"/>
    <dgm:cxn modelId="{3BBBE86B-912C-41CC-800C-D73D08422979}" type="presOf" srcId="{837B4108-4EB1-45E1-83C2-15F065EED8BD}" destId="{17F650B8-4349-41DD-8E27-41D4C7B8C159}" srcOrd="0" destOrd="0" presId="urn:microsoft.com/office/officeart/2005/8/layout/chart3"/>
    <dgm:cxn modelId="{AD986D53-4520-44D0-ACA1-8406B0B613CA}" srcId="{D7319D94-1EE2-4459-A9ED-1B6F2DAEA91B}" destId="{4AB934DE-A997-47CE-977C-9AC8681DEFAE}" srcOrd="0" destOrd="0" parTransId="{85A8B4C8-83F5-42CD-B1FD-C17D7DC0B796}" sibTransId="{2F6081EE-121C-40C3-A338-0D6A44949067}"/>
    <dgm:cxn modelId="{2F7EB273-91E2-4F1D-8963-AC66E1302CB2}" srcId="{D7319D94-1EE2-4459-A9ED-1B6F2DAEA91B}" destId="{3A83FE7F-8766-42AE-8FE1-A340144E4534}" srcOrd="3" destOrd="0" parTransId="{F9DB2CBE-7C92-40FA-B3FA-424FC067397E}" sibTransId="{EC6A864B-2DB1-42BC-A2CB-BFAB09DC266F}"/>
    <dgm:cxn modelId="{29BACB79-ABDE-42B1-82E3-A91395C7711F}" type="presOf" srcId="{3A83FE7F-8766-42AE-8FE1-A340144E4534}" destId="{F35D9A5C-035A-4290-80DB-5E899984F80E}" srcOrd="1" destOrd="0" presId="urn:microsoft.com/office/officeart/2005/8/layout/chart3"/>
    <dgm:cxn modelId="{6A9E8680-1192-445E-97DA-AB1E7278BABF}" srcId="{D7319D94-1EE2-4459-A9ED-1B6F2DAEA91B}" destId="{A47761D3-BB91-4CE1-A4A8-E63EEBE90E09}" srcOrd="2" destOrd="0" parTransId="{8B1FC8E9-61A1-4B7A-9154-322BC4B24816}" sibTransId="{517B2C6E-F671-4355-850F-4B9CD30307D5}"/>
    <dgm:cxn modelId="{F24A2B8A-F215-40F7-9661-C06D67A030F6}" type="presOf" srcId="{837B4108-4EB1-45E1-83C2-15F065EED8BD}" destId="{E368A979-2DF6-4D42-9AAF-6DCFABBC6131}" srcOrd="1" destOrd="0" presId="urn:microsoft.com/office/officeart/2005/8/layout/chart3"/>
    <dgm:cxn modelId="{F2C4868E-94FB-47D3-A190-A5EA1C3CE551}" type="presOf" srcId="{400FB805-710A-41E4-BC53-C952D392A30E}" destId="{CA1B9C49-5446-42FC-A22D-21E925084260}" srcOrd="1" destOrd="0" presId="urn:microsoft.com/office/officeart/2005/8/layout/chart3"/>
    <dgm:cxn modelId="{FAFEA49A-8668-46D1-B198-716EA721BF91}" type="presOf" srcId="{A47761D3-BB91-4CE1-A4A8-E63EEBE90E09}" destId="{6F554AD4-8682-418D-9016-2ECE1631AB2B}" srcOrd="1" destOrd="0" presId="urn:microsoft.com/office/officeart/2005/8/layout/chart3"/>
    <dgm:cxn modelId="{4E74B1A0-3C00-43BD-ACEA-041EE8C3CF0C}" type="presOf" srcId="{3A83FE7F-8766-42AE-8FE1-A340144E4534}" destId="{76626B98-3695-4402-9625-92B0435CDCE2}" srcOrd="0" destOrd="0" presId="urn:microsoft.com/office/officeart/2005/8/layout/chart3"/>
    <dgm:cxn modelId="{C06A68A1-F8E8-4109-8E65-74A23C3769F7}" srcId="{D7319D94-1EE2-4459-A9ED-1B6F2DAEA91B}" destId="{400FB805-710A-41E4-BC53-C952D392A30E}" srcOrd="4" destOrd="0" parTransId="{3F59C775-B25D-4789-AEC3-C9075F1272AA}" sibTransId="{6D33B2F5-7B01-4FDE-A205-69ED0671D62A}"/>
    <dgm:cxn modelId="{730D9BD1-AB6A-4271-B3B7-1F614A08304F}" srcId="{D7319D94-1EE2-4459-A9ED-1B6F2DAEA91B}" destId="{837B4108-4EB1-45E1-83C2-15F065EED8BD}" srcOrd="1" destOrd="0" parTransId="{7CDDDC36-E1A2-4D3A-8D17-0ADEF1728604}" sibTransId="{22EE6993-7DCE-44C5-B2FE-766F9F38E1CF}"/>
    <dgm:cxn modelId="{75E295FC-4206-43BA-BC8D-0C380CC5299A}" type="presOf" srcId="{4AB934DE-A997-47CE-977C-9AC8681DEFAE}" destId="{D1455927-11C6-4200-B60E-6CC6C0FADDBC}" srcOrd="0" destOrd="0" presId="urn:microsoft.com/office/officeart/2005/8/layout/chart3"/>
    <dgm:cxn modelId="{FD0591E8-750E-4011-8BF0-D960338D6EE8}" type="presParOf" srcId="{74A1DCCE-834C-4E67-84BB-C6FC69D99AED}" destId="{D1455927-11C6-4200-B60E-6CC6C0FADDBC}" srcOrd="0" destOrd="0" presId="urn:microsoft.com/office/officeart/2005/8/layout/chart3"/>
    <dgm:cxn modelId="{B88E27EE-6DF5-4061-98E5-592D4894DAF1}" type="presParOf" srcId="{74A1DCCE-834C-4E67-84BB-C6FC69D99AED}" destId="{3BA74A7C-4ED4-47A9-BF0E-DCF017E68A81}" srcOrd="1" destOrd="0" presId="urn:microsoft.com/office/officeart/2005/8/layout/chart3"/>
    <dgm:cxn modelId="{02AD1116-9830-4A32-8BFF-A1ABCFBF90E1}" type="presParOf" srcId="{74A1DCCE-834C-4E67-84BB-C6FC69D99AED}" destId="{17F650B8-4349-41DD-8E27-41D4C7B8C159}" srcOrd="2" destOrd="0" presId="urn:microsoft.com/office/officeart/2005/8/layout/chart3"/>
    <dgm:cxn modelId="{44241471-8187-4C77-B6A6-05284356DBB0}" type="presParOf" srcId="{74A1DCCE-834C-4E67-84BB-C6FC69D99AED}" destId="{E368A979-2DF6-4D42-9AAF-6DCFABBC6131}" srcOrd="3" destOrd="0" presId="urn:microsoft.com/office/officeart/2005/8/layout/chart3"/>
    <dgm:cxn modelId="{F07629B1-3E21-4423-9EC8-8C7838BB3227}" type="presParOf" srcId="{74A1DCCE-834C-4E67-84BB-C6FC69D99AED}" destId="{EE97323E-4578-47D8-A50F-53F8DA8A2F23}" srcOrd="4" destOrd="0" presId="urn:microsoft.com/office/officeart/2005/8/layout/chart3"/>
    <dgm:cxn modelId="{7A150BF4-188B-4AF3-ADC6-9BCC8B9947BD}" type="presParOf" srcId="{74A1DCCE-834C-4E67-84BB-C6FC69D99AED}" destId="{6F554AD4-8682-418D-9016-2ECE1631AB2B}" srcOrd="5" destOrd="0" presId="urn:microsoft.com/office/officeart/2005/8/layout/chart3"/>
    <dgm:cxn modelId="{5AB90439-56AB-4EF6-8520-499DF5298D4C}" type="presParOf" srcId="{74A1DCCE-834C-4E67-84BB-C6FC69D99AED}" destId="{76626B98-3695-4402-9625-92B0435CDCE2}" srcOrd="6" destOrd="0" presId="urn:microsoft.com/office/officeart/2005/8/layout/chart3"/>
    <dgm:cxn modelId="{029284B0-E242-47D8-8947-08AA17A18754}" type="presParOf" srcId="{74A1DCCE-834C-4E67-84BB-C6FC69D99AED}" destId="{F35D9A5C-035A-4290-80DB-5E899984F80E}" srcOrd="7" destOrd="0" presId="urn:microsoft.com/office/officeart/2005/8/layout/chart3"/>
    <dgm:cxn modelId="{DC2C5AE9-6211-472F-994A-84BFACB22160}" type="presParOf" srcId="{74A1DCCE-834C-4E67-84BB-C6FC69D99AED}" destId="{48D296A9-F51C-41BB-A4A5-F7EFEF30296E}" srcOrd="8" destOrd="0" presId="urn:microsoft.com/office/officeart/2005/8/layout/chart3"/>
    <dgm:cxn modelId="{3E7EB237-F6CC-4974-80D8-96251C101059}" type="presParOf" srcId="{74A1DCCE-834C-4E67-84BB-C6FC69D99AED}" destId="{CA1B9C49-5446-42FC-A22D-21E925084260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319D94-1EE2-4459-A9ED-1B6F2DAEA91B}" type="doc">
      <dgm:prSet loTypeId="urn:microsoft.com/office/officeart/2005/8/layout/chart3" loCatId="cycle" qsTypeId="urn:microsoft.com/office/officeart/2005/8/quickstyle/simple3" qsCatId="simple" csTypeId="urn:microsoft.com/office/officeart/2005/8/colors/colorful1" csCatId="colorful" phldr="1"/>
      <dgm:spPr/>
    </dgm:pt>
    <dgm:pt modelId="{3A83FE7F-8766-42AE-8FE1-A340144E4534}">
      <dgm:prSet phldrT="[Text]"/>
      <dgm:spPr>
        <a:ln w="19050">
          <a:noFill/>
        </a:ln>
      </dgm:spPr>
      <dgm:t>
        <a:bodyPr/>
        <a:lstStyle/>
        <a:p>
          <a:r>
            <a:rPr lang="ru-RU" dirty="0"/>
            <a:t>РЦП</a:t>
          </a:r>
        </a:p>
      </dgm:t>
    </dgm:pt>
    <dgm:pt modelId="{F9DB2CBE-7C92-40FA-B3FA-424FC067397E}" type="parTrans" cxnId="{2F7EB273-91E2-4F1D-8963-AC66E1302CB2}">
      <dgm:prSet/>
      <dgm:spPr/>
      <dgm:t>
        <a:bodyPr/>
        <a:lstStyle/>
        <a:p>
          <a:endParaRPr lang="ru-RU"/>
        </a:p>
      </dgm:t>
    </dgm:pt>
    <dgm:pt modelId="{EC6A864B-2DB1-42BC-A2CB-BFAB09DC266F}" type="sibTrans" cxnId="{2F7EB273-91E2-4F1D-8963-AC66E1302CB2}">
      <dgm:prSet/>
      <dgm:spPr/>
      <dgm:t>
        <a:bodyPr/>
        <a:lstStyle/>
        <a:p>
          <a:endParaRPr lang="ru-RU"/>
        </a:p>
      </dgm:t>
    </dgm:pt>
    <dgm:pt modelId="{400FB805-710A-41E4-BC53-C952D392A30E}">
      <dgm:prSet phldrT="[Text]"/>
      <dgm:spPr>
        <a:ln w="28575">
          <a:noFill/>
        </a:ln>
      </dgm:spPr>
      <dgm:t>
        <a:bodyPr/>
        <a:lstStyle/>
        <a:p>
          <a:r>
            <a:rPr lang="ru-RU" dirty="0"/>
            <a:t>ОМС</a:t>
          </a:r>
        </a:p>
      </dgm:t>
    </dgm:pt>
    <dgm:pt modelId="{3F59C775-B25D-4789-AEC3-C9075F1272AA}" type="parTrans" cxnId="{C06A68A1-F8E8-4109-8E65-74A23C3769F7}">
      <dgm:prSet/>
      <dgm:spPr/>
      <dgm:t>
        <a:bodyPr/>
        <a:lstStyle/>
        <a:p>
          <a:endParaRPr lang="ru-RU"/>
        </a:p>
      </dgm:t>
    </dgm:pt>
    <dgm:pt modelId="{6D33B2F5-7B01-4FDE-A205-69ED0671D62A}" type="sibTrans" cxnId="{C06A68A1-F8E8-4109-8E65-74A23C3769F7}">
      <dgm:prSet/>
      <dgm:spPr/>
      <dgm:t>
        <a:bodyPr/>
        <a:lstStyle/>
        <a:p>
          <a:endParaRPr lang="ru-RU"/>
        </a:p>
      </dgm:t>
    </dgm:pt>
    <dgm:pt modelId="{A47761D3-BB91-4CE1-A4A8-E63EEBE90E09}">
      <dgm:prSet/>
      <dgm:spPr>
        <a:ln w="19050">
          <a:noFill/>
        </a:ln>
      </dgm:spPr>
      <dgm:t>
        <a:bodyPr/>
        <a:lstStyle/>
        <a:p>
          <a:r>
            <a:rPr lang="ru-RU" dirty="0"/>
            <a:t>РЛО</a:t>
          </a:r>
        </a:p>
      </dgm:t>
    </dgm:pt>
    <dgm:pt modelId="{8B1FC8E9-61A1-4B7A-9154-322BC4B24816}" type="parTrans" cxnId="{6A9E8680-1192-445E-97DA-AB1E7278BABF}">
      <dgm:prSet/>
      <dgm:spPr/>
      <dgm:t>
        <a:bodyPr/>
        <a:lstStyle/>
        <a:p>
          <a:endParaRPr lang="ru-RU"/>
        </a:p>
      </dgm:t>
    </dgm:pt>
    <dgm:pt modelId="{517B2C6E-F671-4355-850F-4B9CD30307D5}" type="sibTrans" cxnId="{6A9E8680-1192-445E-97DA-AB1E7278BABF}">
      <dgm:prSet/>
      <dgm:spPr/>
      <dgm:t>
        <a:bodyPr/>
        <a:lstStyle/>
        <a:p>
          <a:endParaRPr lang="ru-RU"/>
        </a:p>
      </dgm:t>
    </dgm:pt>
    <dgm:pt modelId="{837B4108-4EB1-45E1-83C2-15F065EED8BD}">
      <dgm:prSet/>
      <dgm:spPr>
        <a:ln w="28575">
          <a:noFill/>
        </a:ln>
      </dgm:spPr>
      <dgm:t>
        <a:bodyPr/>
        <a:lstStyle/>
        <a:p>
          <a:r>
            <a:rPr lang="ru-RU" dirty="0"/>
            <a:t>ОНЛС</a:t>
          </a:r>
        </a:p>
      </dgm:t>
    </dgm:pt>
    <dgm:pt modelId="{7CDDDC36-E1A2-4D3A-8D17-0ADEF1728604}" type="parTrans" cxnId="{730D9BD1-AB6A-4271-B3B7-1F614A08304F}">
      <dgm:prSet/>
      <dgm:spPr/>
      <dgm:t>
        <a:bodyPr/>
        <a:lstStyle/>
        <a:p>
          <a:endParaRPr lang="ru-RU"/>
        </a:p>
      </dgm:t>
    </dgm:pt>
    <dgm:pt modelId="{22EE6993-7DCE-44C5-B2FE-766F9F38E1CF}" type="sibTrans" cxnId="{730D9BD1-AB6A-4271-B3B7-1F614A08304F}">
      <dgm:prSet/>
      <dgm:spPr/>
      <dgm:t>
        <a:bodyPr/>
        <a:lstStyle/>
        <a:p>
          <a:endParaRPr lang="ru-RU"/>
        </a:p>
      </dgm:t>
    </dgm:pt>
    <dgm:pt modelId="{74A1DCCE-834C-4E67-84BB-C6FC69D99AED}" type="pres">
      <dgm:prSet presAssocID="{D7319D94-1EE2-4459-A9ED-1B6F2DAEA91B}" presName="compositeShape" presStyleCnt="0">
        <dgm:presLayoutVars>
          <dgm:chMax val="7"/>
          <dgm:dir/>
          <dgm:resizeHandles val="exact"/>
        </dgm:presLayoutVars>
      </dgm:prSet>
      <dgm:spPr/>
    </dgm:pt>
    <dgm:pt modelId="{D1455927-11C6-4200-B60E-6CC6C0FADDBC}" type="pres">
      <dgm:prSet presAssocID="{D7319D94-1EE2-4459-A9ED-1B6F2DAEA91B}" presName="wedge1" presStyleLbl="node1" presStyleIdx="0" presStyleCnt="4" custLinFactNeighborX="-4207" custLinFactNeighborY="3995"/>
      <dgm:spPr/>
    </dgm:pt>
    <dgm:pt modelId="{3BA74A7C-4ED4-47A9-BF0E-DCF017E68A81}" type="pres">
      <dgm:prSet presAssocID="{D7319D94-1EE2-4459-A9ED-1B6F2DAEA91B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7F650B8-4349-41DD-8E27-41D4C7B8C159}" type="pres">
      <dgm:prSet presAssocID="{D7319D94-1EE2-4459-A9ED-1B6F2DAEA91B}" presName="wedge2" presStyleLbl="node1" presStyleIdx="1" presStyleCnt="4"/>
      <dgm:spPr/>
    </dgm:pt>
    <dgm:pt modelId="{E368A979-2DF6-4D42-9AAF-6DCFABBC6131}" type="pres">
      <dgm:prSet presAssocID="{D7319D94-1EE2-4459-A9ED-1B6F2DAEA91B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EE97323E-4578-47D8-A50F-53F8DA8A2F23}" type="pres">
      <dgm:prSet presAssocID="{D7319D94-1EE2-4459-A9ED-1B6F2DAEA91B}" presName="wedge3" presStyleLbl="node1" presStyleIdx="2" presStyleCnt="4" custLinFactNeighborY="62"/>
      <dgm:spPr/>
    </dgm:pt>
    <dgm:pt modelId="{6F554AD4-8682-418D-9016-2ECE1631AB2B}" type="pres">
      <dgm:prSet presAssocID="{D7319D94-1EE2-4459-A9ED-1B6F2DAEA91B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6626B98-3695-4402-9625-92B0435CDCE2}" type="pres">
      <dgm:prSet presAssocID="{D7319D94-1EE2-4459-A9ED-1B6F2DAEA91B}" presName="wedge4" presStyleLbl="node1" presStyleIdx="3" presStyleCnt="4" custLinFactNeighborX="7"/>
      <dgm:spPr/>
    </dgm:pt>
    <dgm:pt modelId="{F35D9A5C-035A-4290-80DB-5E899984F80E}" type="pres">
      <dgm:prSet presAssocID="{D7319D94-1EE2-4459-A9ED-1B6F2DAEA91B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2D41726-1B39-4819-AC34-C5E26EE74EFA}" type="presOf" srcId="{837B4108-4EB1-45E1-83C2-15F065EED8BD}" destId="{3BA74A7C-4ED4-47A9-BF0E-DCF017E68A81}" srcOrd="1" destOrd="0" presId="urn:microsoft.com/office/officeart/2005/8/layout/chart3"/>
    <dgm:cxn modelId="{70791630-DFFC-49A2-BDFD-DE4996D55292}" type="presOf" srcId="{400FB805-710A-41E4-BC53-C952D392A30E}" destId="{F35D9A5C-035A-4290-80DB-5E899984F80E}" srcOrd="1" destOrd="0" presId="urn:microsoft.com/office/officeart/2005/8/layout/chart3"/>
    <dgm:cxn modelId="{74E7FD3E-18AF-474F-9E1C-7ADC570B597D}" type="presOf" srcId="{3A83FE7F-8766-42AE-8FE1-A340144E4534}" destId="{6F554AD4-8682-418D-9016-2ECE1631AB2B}" srcOrd="1" destOrd="0" presId="urn:microsoft.com/office/officeart/2005/8/layout/chart3"/>
    <dgm:cxn modelId="{46FE2064-D08B-4A00-BE03-AACE2DE6874C}" type="presOf" srcId="{D7319D94-1EE2-4459-A9ED-1B6F2DAEA91B}" destId="{74A1DCCE-834C-4E67-84BB-C6FC69D99AED}" srcOrd="0" destOrd="0" presId="urn:microsoft.com/office/officeart/2005/8/layout/chart3"/>
    <dgm:cxn modelId="{2560C46E-871D-4E73-83DF-2D392823A343}" type="presOf" srcId="{3A83FE7F-8766-42AE-8FE1-A340144E4534}" destId="{EE97323E-4578-47D8-A50F-53F8DA8A2F23}" srcOrd="0" destOrd="0" presId="urn:microsoft.com/office/officeart/2005/8/layout/chart3"/>
    <dgm:cxn modelId="{2F7EB273-91E2-4F1D-8963-AC66E1302CB2}" srcId="{D7319D94-1EE2-4459-A9ED-1B6F2DAEA91B}" destId="{3A83FE7F-8766-42AE-8FE1-A340144E4534}" srcOrd="2" destOrd="0" parTransId="{F9DB2CBE-7C92-40FA-B3FA-424FC067397E}" sibTransId="{EC6A864B-2DB1-42BC-A2CB-BFAB09DC266F}"/>
    <dgm:cxn modelId="{6A9E8680-1192-445E-97DA-AB1E7278BABF}" srcId="{D7319D94-1EE2-4459-A9ED-1B6F2DAEA91B}" destId="{A47761D3-BB91-4CE1-A4A8-E63EEBE90E09}" srcOrd="1" destOrd="0" parTransId="{8B1FC8E9-61A1-4B7A-9154-322BC4B24816}" sibTransId="{517B2C6E-F671-4355-850F-4B9CD30307D5}"/>
    <dgm:cxn modelId="{66148A84-9287-477B-A6E9-C58DF8A49F58}" type="presOf" srcId="{837B4108-4EB1-45E1-83C2-15F065EED8BD}" destId="{D1455927-11C6-4200-B60E-6CC6C0FADDBC}" srcOrd="0" destOrd="0" presId="urn:microsoft.com/office/officeart/2005/8/layout/chart3"/>
    <dgm:cxn modelId="{C06A68A1-F8E8-4109-8E65-74A23C3769F7}" srcId="{D7319D94-1EE2-4459-A9ED-1B6F2DAEA91B}" destId="{400FB805-710A-41E4-BC53-C952D392A30E}" srcOrd="3" destOrd="0" parTransId="{3F59C775-B25D-4789-AEC3-C9075F1272AA}" sibTransId="{6D33B2F5-7B01-4FDE-A205-69ED0671D62A}"/>
    <dgm:cxn modelId="{F0EB5AB3-5E93-4CBB-BD25-1F984A865ED4}" type="presOf" srcId="{A47761D3-BB91-4CE1-A4A8-E63EEBE90E09}" destId="{17F650B8-4349-41DD-8E27-41D4C7B8C159}" srcOrd="0" destOrd="0" presId="urn:microsoft.com/office/officeart/2005/8/layout/chart3"/>
    <dgm:cxn modelId="{E1D138B6-DF6A-47ED-8703-654814D2DA88}" type="presOf" srcId="{A47761D3-BB91-4CE1-A4A8-E63EEBE90E09}" destId="{E368A979-2DF6-4D42-9AAF-6DCFABBC6131}" srcOrd="1" destOrd="0" presId="urn:microsoft.com/office/officeart/2005/8/layout/chart3"/>
    <dgm:cxn modelId="{730D9BD1-AB6A-4271-B3B7-1F614A08304F}" srcId="{D7319D94-1EE2-4459-A9ED-1B6F2DAEA91B}" destId="{837B4108-4EB1-45E1-83C2-15F065EED8BD}" srcOrd="0" destOrd="0" parTransId="{7CDDDC36-E1A2-4D3A-8D17-0ADEF1728604}" sibTransId="{22EE6993-7DCE-44C5-B2FE-766F9F38E1CF}"/>
    <dgm:cxn modelId="{502337F6-5317-46D3-A807-99078B5BDA14}" type="presOf" srcId="{400FB805-710A-41E4-BC53-C952D392A30E}" destId="{76626B98-3695-4402-9625-92B0435CDCE2}" srcOrd="0" destOrd="0" presId="urn:microsoft.com/office/officeart/2005/8/layout/chart3"/>
    <dgm:cxn modelId="{FD0591E8-750E-4011-8BF0-D960338D6EE8}" type="presParOf" srcId="{74A1DCCE-834C-4E67-84BB-C6FC69D99AED}" destId="{D1455927-11C6-4200-B60E-6CC6C0FADDBC}" srcOrd="0" destOrd="0" presId="urn:microsoft.com/office/officeart/2005/8/layout/chart3"/>
    <dgm:cxn modelId="{B88E27EE-6DF5-4061-98E5-592D4894DAF1}" type="presParOf" srcId="{74A1DCCE-834C-4E67-84BB-C6FC69D99AED}" destId="{3BA74A7C-4ED4-47A9-BF0E-DCF017E68A81}" srcOrd="1" destOrd="0" presId="urn:microsoft.com/office/officeart/2005/8/layout/chart3"/>
    <dgm:cxn modelId="{02AD1116-9830-4A32-8BFF-A1ABCFBF90E1}" type="presParOf" srcId="{74A1DCCE-834C-4E67-84BB-C6FC69D99AED}" destId="{17F650B8-4349-41DD-8E27-41D4C7B8C159}" srcOrd="2" destOrd="0" presId="urn:microsoft.com/office/officeart/2005/8/layout/chart3"/>
    <dgm:cxn modelId="{44241471-8187-4C77-B6A6-05284356DBB0}" type="presParOf" srcId="{74A1DCCE-834C-4E67-84BB-C6FC69D99AED}" destId="{E368A979-2DF6-4D42-9AAF-6DCFABBC6131}" srcOrd="3" destOrd="0" presId="urn:microsoft.com/office/officeart/2005/8/layout/chart3"/>
    <dgm:cxn modelId="{F07629B1-3E21-4423-9EC8-8C7838BB3227}" type="presParOf" srcId="{74A1DCCE-834C-4E67-84BB-C6FC69D99AED}" destId="{EE97323E-4578-47D8-A50F-53F8DA8A2F23}" srcOrd="4" destOrd="0" presId="urn:microsoft.com/office/officeart/2005/8/layout/chart3"/>
    <dgm:cxn modelId="{7A150BF4-188B-4AF3-ADC6-9BCC8B9947BD}" type="presParOf" srcId="{74A1DCCE-834C-4E67-84BB-C6FC69D99AED}" destId="{6F554AD4-8682-418D-9016-2ECE1631AB2B}" srcOrd="5" destOrd="0" presId="urn:microsoft.com/office/officeart/2005/8/layout/chart3"/>
    <dgm:cxn modelId="{5AB90439-56AB-4EF6-8520-499DF5298D4C}" type="presParOf" srcId="{74A1DCCE-834C-4E67-84BB-C6FC69D99AED}" destId="{76626B98-3695-4402-9625-92B0435CDCE2}" srcOrd="6" destOrd="0" presId="urn:microsoft.com/office/officeart/2005/8/layout/chart3"/>
    <dgm:cxn modelId="{029284B0-E242-47D8-8947-08AA17A18754}" type="presParOf" srcId="{74A1DCCE-834C-4E67-84BB-C6FC69D99AED}" destId="{F35D9A5C-035A-4290-80DB-5E899984F80E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3676B5-444E-4EFF-988A-CBABCF4C8FE5}" type="doc">
      <dgm:prSet loTypeId="urn:microsoft.com/office/officeart/2005/8/layout/vList2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DB1A6CE-DCDA-4121-A71B-A7B8585E3450}">
      <dgm:prSet phldrT="[Text]" custT="1"/>
      <dgm:spPr>
        <a:xfrm>
          <a:off x="0" y="46426"/>
          <a:ext cx="8324615" cy="42522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400" b="1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Категории граждан</a:t>
          </a:r>
          <a:endParaRPr lang="ru-RU" sz="2400" dirty="0">
            <a:latin typeface="Arial" panose="020B0604020202020204"/>
            <a:ea typeface="+mn-ea"/>
            <a:cs typeface="+mn-cs"/>
          </a:endParaRPr>
        </a:p>
      </dgm:t>
    </dgm:pt>
    <dgm:pt modelId="{D9B8AB3C-8C55-4288-AB8A-E4471F06AA93}" type="parTrans" cxnId="{AE913FFD-241C-4508-8354-E152705DFB73}">
      <dgm:prSet/>
      <dgm:spPr/>
      <dgm:t>
        <a:bodyPr/>
        <a:lstStyle/>
        <a:p>
          <a:endParaRPr lang="ru-RU"/>
        </a:p>
      </dgm:t>
    </dgm:pt>
    <dgm:pt modelId="{EFE3B9F9-0757-4611-BA4C-426C0A6B153C}" type="sibTrans" cxnId="{AE913FFD-241C-4508-8354-E152705DFB73}">
      <dgm:prSet/>
      <dgm:spPr/>
      <dgm:t>
        <a:bodyPr/>
        <a:lstStyle/>
        <a:p>
          <a:endParaRPr lang="ru-RU"/>
        </a:p>
      </dgm:t>
    </dgm:pt>
    <dgm:pt modelId="{D8F82A6D-E483-4902-BD1C-BAD6B3BC9EB7}">
      <dgm:prSet phldrT="[Text]"/>
      <dgm:spPr>
        <a:xfrm>
          <a:off x="0" y="427593"/>
          <a:ext cx="8324615" cy="1233715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None/>
          </a:pPr>
          <a:endParaRPr lang="ru-RU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E26E2282-3733-4C6E-964A-E49CF6DFBF30}" type="parTrans" cxnId="{4FF6B707-F562-4312-86D4-2D9DB00EE079}">
      <dgm:prSet/>
      <dgm:spPr/>
      <dgm:t>
        <a:bodyPr/>
        <a:lstStyle/>
        <a:p>
          <a:endParaRPr lang="ru-RU"/>
        </a:p>
      </dgm:t>
    </dgm:pt>
    <dgm:pt modelId="{1A357AEE-B623-4710-9649-EF1299213838}" type="sibTrans" cxnId="{4FF6B707-F562-4312-86D4-2D9DB00EE079}">
      <dgm:prSet/>
      <dgm:spPr/>
      <dgm:t>
        <a:bodyPr/>
        <a:lstStyle/>
        <a:p>
          <a:endParaRPr lang="ru-RU"/>
        </a:p>
      </dgm:t>
    </dgm:pt>
    <dgm:pt modelId="{8DC18075-42C2-4959-86AB-0939C3782AC3}">
      <dgm:prSet phldrT="[Text]" custT="1"/>
      <dgm:spPr>
        <a:xfrm>
          <a:off x="0" y="1347213"/>
          <a:ext cx="8324615" cy="422021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en-US" sz="2000" b="1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Набор социальных услуг</a:t>
          </a:r>
          <a:endParaRPr lang="ru-RU" sz="20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4A4E63B-D69D-4754-A4F6-CB6A2163DD23}" type="parTrans" cxnId="{2F5A1402-3121-4D3B-84E1-1D508BDD7D99}">
      <dgm:prSet/>
      <dgm:spPr/>
      <dgm:t>
        <a:bodyPr/>
        <a:lstStyle/>
        <a:p>
          <a:endParaRPr lang="ru-RU"/>
        </a:p>
      </dgm:t>
    </dgm:pt>
    <dgm:pt modelId="{FE8CAD13-D82D-49C5-9F98-FF1F2C50AC45}" type="sibTrans" cxnId="{2F5A1402-3121-4D3B-84E1-1D508BDD7D99}">
      <dgm:prSet/>
      <dgm:spPr/>
      <dgm:t>
        <a:bodyPr/>
        <a:lstStyle/>
        <a:p>
          <a:endParaRPr lang="ru-RU"/>
        </a:p>
      </dgm:t>
    </dgm:pt>
    <dgm:pt modelId="{FEC842C7-F201-4874-A646-596899225633}">
      <dgm:prSet phldrT="[Text]"/>
      <dgm:spPr>
        <a:xfrm>
          <a:off x="0" y="1908553"/>
          <a:ext cx="8324615" cy="1120516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ru-RU" b="1" dirty="0">
              <a:latin typeface="Arial" panose="020B0604020202020204"/>
              <a:ea typeface="+mn-ea"/>
              <a:cs typeface="+mn-cs"/>
            </a:rPr>
            <a:t>Необходимые лекарственные средства (не менее перечня ЖНВЛП), в соответствии со стандартами оказания медицинской помощи</a:t>
          </a:r>
        </a:p>
      </dgm:t>
    </dgm:pt>
    <dgm:pt modelId="{76878EEF-7EE4-4D58-96D5-861F8BEA4B58}" type="parTrans" cxnId="{326CAFBB-1323-4BF9-85D8-65057E47CC6E}">
      <dgm:prSet/>
      <dgm:spPr/>
      <dgm:t>
        <a:bodyPr/>
        <a:lstStyle/>
        <a:p>
          <a:endParaRPr lang="ru-RU"/>
        </a:p>
      </dgm:t>
    </dgm:pt>
    <dgm:pt modelId="{DAEE20FC-7D3C-4C4A-8C11-3E98C02E472D}" type="sibTrans" cxnId="{326CAFBB-1323-4BF9-85D8-65057E47CC6E}">
      <dgm:prSet/>
      <dgm:spPr/>
      <dgm:t>
        <a:bodyPr/>
        <a:lstStyle/>
        <a:p>
          <a:endParaRPr lang="ru-RU"/>
        </a:p>
      </dgm:t>
    </dgm:pt>
    <dgm:pt modelId="{09FCFFC9-501E-46C0-90B3-68EDF61E35FF}">
      <dgm:prSet phldrT="[Text]"/>
      <dgm:spPr>
        <a:xfrm>
          <a:off x="0" y="427593"/>
          <a:ext cx="8324615" cy="1233715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ru-RU">
              <a:latin typeface="Arial" panose="020B0604020202020204"/>
              <a:ea typeface="+mn-ea"/>
              <a:cs typeface="+mn-cs"/>
            </a:rPr>
            <a:t>Инвалиды (1, 2, 3 группы);</a:t>
          </a:r>
          <a:endParaRPr lang="ru-RU" dirty="0">
            <a:latin typeface="Arial" panose="020B0604020202020204"/>
            <a:ea typeface="+mn-ea"/>
            <a:cs typeface="+mn-cs"/>
          </a:endParaRPr>
        </a:p>
      </dgm:t>
    </dgm:pt>
    <dgm:pt modelId="{7065758F-4654-44FE-9C89-132E741E88DF}" type="parTrans" cxnId="{7047E8A0-EFCF-4870-A460-9B7223B822C6}">
      <dgm:prSet/>
      <dgm:spPr/>
      <dgm:t>
        <a:bodyPr/>
        <a:lstStyle/>
        <a:p>
          <a:endParaRPr lang="ru-RU"/>
        </a:p>
      </dgm:t>
    </dgm:pt>
    <dgm:pt modelId="{43669105-A33A-4FA1-AA66-0A12D19E0197}" type="sibTrans" cxnId="{7047E8A0-EFCF-4870-A460-9B7223B822C6}">
      <dgm:prSet/>
      <dgm:spPr/>
      <dgm:t>
        <a:bodyPr/>
        <a:lstStyle/>
        <a:p>
          <a:endParaRPr lang="ru-RU"/>
        </a:p>
      </dgm:t>
    </dgm:pt>
    <dgm:pt modelId="{F0DE5C6B-8274-4988-B739-9234AE8A06B5}">
      <dgm:prSet/>
      <dgm:spPr>
        <a:xfrm>
          <a:off x="0" y="427593"/>
          <a:ext cx="8324615" cy="1233715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ru-RU">
              <a:latin typeface="Arial" panose="020B0604020202020204"/>
              <a:ea typeface="+mn-ea"/>
              <a:cs typeface="+mn-cs"/>
            </a:rPr>
            <a:t>Дети инвалиды</a:t>
          </a:r>
          <a:endParaRPr lang="ru-RU" dirty="0">
            <a:latin typeface="Arial" panose="020B0604020202020204"/>
            <a:ea typeface="+mn-ea"/>
            <a:cs typeface="+mn-cs"/>
          </a:endParaRPr>
        </a:p>
      </dgm:t>
    </dgm:pt>
    <dgm:pt modelId="{67F83E40-1CA9-413C-97CC-7A550E5D25AB}" type="parTrans" cxnId="{40C934D6-5085-4140-9535-3E72E55CF7CE}">
      <dgm:prSet/>
      <dgm:spPr/>
      <dgm:t>
        <a:bodyPr/>
        <a:lstStyle/>
        <a:p>
          <a:endParaRPr lang="ru-RU"/>
        </a:p>
      </dgm:t>
    </dgm:pt>
    <dgm:pt modelId="{BB01D3FF-F0CC-4F3F-88DF-5C7808E9D3F5}" type="sibTrans" cxnId="{40C934D6-5085-4140-9535-3E72E55CF7CE}">
      <dgm:prSet/>
      <dgm:spPr/>
      <dgm:t>
        <a:bodyPr/>
        <a:lstStyle/>
        <a:p>
          <a:endParaRPr lang="ru-RU"/>
        </a:p>
      </dgm:t>
    </dgm:pt>
    <dgm:pt modelId="{9FB799DB-3FB7-4328-A4CF-2841E6F0A74C}">
      <dgm:prSet phldrT="[Text]"/>
      <dgm:spPr>
        <a:xfrm>
          <a:off x="0" y="1908553"/>
          <a:ext cx="8324615" cy="1120516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ru-RU">
              <a:latin typeface="Arial" panose="020B0604020202020204"/>
              <a:ea typeface="+mn-ea"/>
              <a:cs typeface="+mn-cs"/>
            </a:rPr>
            <a:t>Путевка на санаторно-курортное лечение (раз в год);</a:t>
          </a:r>
          <a:endParaRPr lang="ru-RU" dirty="0">
            <a:latin typeface="Arial" panose="020B0604020202020204"/>
            <a:ea typeface="+mn-ea"/>
            <a:cs typeface="+mn-cs"/>
          </a:endParaRPr>
        </a:p>
      </dgm:t>
    </dgm:pt>
    <dgm:pt modelId="{5F8A686D-23F9-496C-8E94-6CF59D708358}" type="parTrans" cxnId="{357EB826-1553-4A6F-9C1E-B9DFB190A554}">
      <dgm:prSet/>
      <dgm:spPr/>
      <dgm:t>
        <a:bodyPr/>
        <a:lstStyle/>
        <a:p>
          <a:endParaRPr lang="ru-RU"/>
        </a:p>
      </dgm:t>
    </dgm:pt>
    <dgm:pt modelId="{F4EDF50C-FEB3-4409-8A4B-E11073E9395A}" type="sibTrans" cxnId="{357EB826-1553-4A6F-9C1E-B9DFB190A554}">
      <dgm:prSet/>
      <dgm:spPr/>
      <dgm:t>
        <a:bodyPr/>
        <a:lstStyle/>
        <a:p>
          <a:endParaRPr lang="ru-RU"/>
        </a:p>
      </dgm:t>
    </dgm:pt>
    <dgm:pt modelId="{265FD409-DAEF-416D-A53F-CE1491C833E6}">
      <dgm:prSet phldrT="[Text]"/>
      <dgm:spPr>
        <a:xfrm>
          <a:off x="0" y="1908553"/>
          <a:ext cx="8324615" cy="1120516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ru-RU">
              <a:latin typeface="Arial" panose="020B0604020202020204"/>
              <a:ea typeface="+mn-ea"/>
              <a:cs typeface="+mn-cs"/>
            </a:rPr>
            <a:t>Проезд к месту санаторно-курортного лечения и обратно.</a:t>
          </a:r>
          <a:endParaRPr lang="ru-RU" dirty="0">
            <a:latin typeface="Arial" panose="020B0604020202020204"/>
            <a:ea typeface="+mn-ea"/>
            <a:cs typeface="+mn-cs"/>
          </a:endParaRPr>
        </a:p>
      </dgm:t>
    </dgm:pt>
    <dgm:pt modelId="{CD0C79D3-5F6D-4A9E-90C7-12614A26F399}" type="parTrans" cxnId="{24701FEE-FD74-490A-BD56-996B550BD6DF}">
      <dgm:prSet/>
      <dgm:spPr/>
      <dgm:t>
        <a:bodyPr/>
        <a:lstStyle/>
        <a:p>
          <a:endParaRPr lang="ru-RU"/>
        </a:p>
      </dgm:t>
    </dgm:pt>
    <dgm:pt modelId="{A2532359-70A7-42C2-9F04-6178490BFAD3}" type="sibTrans" cxnId="{24701FEE-FD74-490A-BD56-996B550BD6DF}">
      <dgm:prSet/>
      <dgm:spPr/>
      <dgm:t>
        <a:bodyPr/>
        <a:lstStyle/>
        <a:p>
          <a:endParaRPr lang="ru-RU"/>
        </a:p>
      </dgm:t>
    </dgm:pt>
    <dgm:pt modelId="{423C74CC-7FC1-43A3-9499-FF3E9749ECFA}">
      <dgm:prSet phldrT="[Text]"/>
      <dgm:spPr>
        <a:xfrm>
          <a:off x="0" y="1908553"/>
          <a:ext cx="8324615" cy="1120516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ru-RU" dirty="0">
              <a:latin typeface="Arial" panose="020B0604020202020204"/>
              <a:ea typeface="+mn-ea"/>
              <a:cs typeface="+mn-cs"/>
            </a:rPr>
            <a:t> </a:t>
          </a:r>
          <a:r>
            <a:rPr lang="ru-RU" b="1" dirty="0">
              <a:solidFill>
                <a:srgbClr val="FF0000"/>
              </a:solidFill>
              <a:latin typeface="Arial" panose="020B0604020202020204"/>
              <a:ea typeface="+mn-ea"/>
              <a:cs typeface="+mn-cs"/>
            </a:rPr>
            <a:t>Или денежный эквивалент </a:t>
          </a:r>
          <a:r>
            <a:rPr lang="ru-RU" b="1" dirty="0">
              <a:solidFill>
                <a:srgbClr val="FF0000"/>
              </a:solidFill>
            </a:rPr>
            <a:t>1211,3</a:t>
          </a:r>
          <a:r>
            <a:rPr lang="ru-RU" b="1" dirty="0">
              <a:solidFill>
                <a:srgbClr val="FF0000"/>
              </a:solidFill>
              <a:latin typeface="Arial" panose="020B0604020202020204"/>
              <a:ea typeface="+mn-ea"/>
              <a:cs typeface="+mn-cs"/>
            </a:rPr>
            <a:t> рублей в месяц.</a:t>
          </a:r>
        </a:p>
      </dgm:t>
    </dgm:pt>
    <dgm:pt modelId="{20132063-BEF4-4D20-9899-2D4F67976C59}" type="parTrans" cxnId="{38F02C88-C0FB-47BB-904F-0259F166DF6A}">
      <dgm:prSet/>
      <dgm:spPr/>
      <dgm:t>
        <a:bodyPr/>
        <a:lstStyle/>
        <a:p>
          <a:endParaRPr lang="ru-RU"/>
        </a:p>
      </dgm:t>
    </dgm:pt>
    <dgm:pt modelId="{1FF99611-762F-4DA6-997C-29EF389177FC}" type="sibTrans" cxnId="{38F02C88-C0FB-47BB-904F-0259F166DF6A}">
      <dgm:prSet/>
      <dgm:spPr/>
      <dgm:t>
        <a:bodyPr/>
        <a:lstStyle/>
        <a:p>
          <a:endParaRPr lang="ru-RU"/>
        </a:p>
      </dgm:t>
    </dgm:pt>
    <dgm:pt modelId="{A2688688-E47F-4D10-BAA4-7F9C67F399D5}">
      <dgm:prSet phldrT="[Text]"/>
      <dgm:spPr>
        <a:xfrm>
          <a:off x="0" y="1908553"/>
          <a:ext cx="8324615" cy="1120516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Ø"/>
          </a:pPr>
          <a:endParaRPr lang="ru-RU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68524778-77F0-4FEA-8ADD-A6CDE686B1A8}" type="parTrans" cxnId="{3DBB20E1-9758-48FD-B9AB-9C32C5B65F18}">
      <dgm:prSet/>
      <dgm:spPr/>
      <dgm:t>
        <a:bodyPr/>
        <a:lstStyle/>
        <a:p>
          <a:endParaRPr lang="ru-RU"/>
        </a:p>
      </dgm:t>
    </dgm:pt>
    <dgm:pt modelId="{C0E962F9-6F6D-4CAA-A20F-AC930A79D09C}" type="sibTrans" cxnId="{3DBB20E1-9758-48FD-B9AB-9C32C5B65F18}">
      <dgm:prSet/>
      <dgm:spPr/>
      <dgm:t>
        <a:bodyPr/>
        <a:lstStyle/>
        <a:p>
          <a:endParaRPr lang="ru-RU"/>
        </a:p>
      </dgm:t>
    </dgm:pt>
    <dgm:pt modelId="{41C5024B-B9A2-41C9-8BD3-1BD30F912E1B}">
      <dgm:prSet phldrT="[Text]"/>
      <dgm:spPr>
        <a:xfrm>
          <a:off x="0" y="427593"/>
          <a:ext cx="8324615" cy="1233715"/>
        </a:xfrm>
        <a:prstGeom prst="rect">
          <a:avLst/>
        </a:prstGeom>
      </dgm:spPr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ru-RU">
              <a:latin typeface="Arial" panose="020B0604020202020204"/>
              <a:ea typeface="+mn-ea"/>
              <a:cs typeface="+mn-cs"/>
            </a:rPr>
            <a:t>Инвалиды войны, ветераны ВОВ, ветераны боевых действий, другие категории граждан связанные с военными действиями (7 категорий);</a:t>
          </a:r>
          <a:endParaRPr lang="ru-RU" dirty="0">
            <a:latin typeface="Arial" panose="020B0604020202020204"/>
            <a:ea typeface="+mn-ea"/>
            <a:cs typeface="+mn-cs"/>
          </a:endParaRPr>
        </a:p>
      </dgm:t>
    </dgm:pt>
    <dgm:pt modelId="{AB0B1DA7-9C26-48C7-B77C-5773D4C31998}" type="sibTrans" cxnId="{2572F181-F121-4C0A-B718-A40D29AF838B}">
      <dgm:prSet/>
      <dgm:spPr/>
      <dgm:t>
        <a:bodyPr/>
        <a:lstStyle/>
        <a:p>
          <a:endParaRPr lang="ru-RU"/>
        </a:p>
      </dgm:t>
    </dgm:pt>
    <dgm:pt modelId="{404B4B85-7807-41A7-B38D-6C8BC4AD5C4D}" type="parTrans" cxnId="{2572F181-F121-4C0A-B718-A40D29AF838B}">
      <dgm:prSet/>
      <dgm:spPr/>
      <dgm:t>
        <a:bodyPr/>
        <a:lstStyle/>
        <a:p>
          <a:endParaRPr lang="ru-RU"/>
        </a:p>
      </dgm:t>
    </dgm:pt>
    <dgm:pt modelId="{3AA8737A-AE1C-455B-B11A-52DA2842CF20}" type="pres">
      <dgm:prSet presAssocID="{4A3676B5-444E-4EFF-988A-CBABCF4C8FE5}" presName="linear" presStyleCnt="0">
        <dgm:presLayoutVars>
          <dgm:animLvl val="lvl"/>
          <dgm:resizeHandles val="exact"/>
        </dgm:presLayoutVars>
      </dgm:prSet>
      <dgm:spPr/>
    </dgm:pt>
    <dgm:pt modelId="{99F371EA-9BED-4DEC-AA70-4EC7FB8BD454}" type="pres">
      <dgm:prSet presAssocID="{EDB1A6CE-DCDA-4121-A71B-A7B8585E3450}" presName="parentText" presStyleLbl="node1" presStyleIdx="0" presStyleCnt="2" custScaleY="40382" custLinFactNeighborX="321" custLinFactNeighborY="1051">
        <dgm:presLayoutVars>
          <dgm:chMax val="0"/>
          <dgm:bulletEnabled val="1"/>
        </dgm:presLayoutVars>
      </dgm:prSet>
      <dgm:spPr/>
    </dgm:pt>
    <dgm:pt modelId="{CC93D630-DAF5-467D-8E96-1BC2421DCF09}" type="pres">
      <dgm:prSet presAssocID="{EDB1A6CE-DCDA-4121-A71B-A7B8585E3450}" presName="childText" presStyleLbl="revTx" presStyleIdx="0" presStyleCnt="2" custScaleY="29432">
        <dgm:presLayoutVars>
          <dgm:bulletEnabled val="1"/>
        </dgm:presLayoutVars>
      </dgm:prSet>
      <dgm:spPr/>
    </dgm:pt>
    <dgm:pt modelId="{3F5FEA64-AF4A-48D1-A0E0-D9012C0C9113}" type="pres">
      <dgm:prSet presAssocID="{8DC18075-42C2-4959-86AB-0939C3782AC3}" presName="parentText" presStyleLbl="node1" presStyleIdx="1" presStyleCnt="2" custScaleY="44612" custLinFactNeighborY="-2921">
        <dgm:presLayoutVars>
          <dgm:chMax val="0"/>
          <dgm:bulletEnabled val="1"/>
        </dgm:presLayoutVars>
      </dgm:prSet>
      <dgm:spPr/>
    </dgm:pt>
    <dgm:pt modelId="{83CB2C8A-896A-45D6-8355-4ECDEC2AF119}" type="pres">
      <dgm:prSet presAssocID="{8DC18075-42C2-4959-86AB-0939C3782AC3}" presName="childText" presStyleLbl="revTx" presStyleIdx="1" presStyleCnt="2" custScaleY="18226" custLinFactNeighborX="321" custLinFactNeighborY="-16598">
        <dgm:presLayoutVars>
          <dgm:bulletEnabled val="1"/>
        </dgm:presLayoutVars>
      </dgm:prSet>
      <dgm:spPr/>
    </dgm:pt>
  </dgm:ptLst>
  <dgm:cxnLst>
    <dgm:cxn modelId="{2F5A1402-3121-4D3B-84E1-1D508BDD7D99}" srcId="{4A3676B5-444E-4EFF-988A-CBABCF4C8FE5}" destId="{8DC18075-42C2-4959-86AB-0939C3782AC3}" srcOrd="1" destOrd="0" parTransId="{74A4E63B-D69D-4754-A4F6-CB6A2163DD23}" sibTransId="{FE8CAD13-D82D-49C5-9F98-FF1F2C50AC45}"/>
    <dgm:cxn modelId="{4FF6B707-F562-4312-86D4-2D9DB00EE079}" srcId="{EDB1A6CE-DCDA-4121-A71B-A7B8585E3450}" destId="{D8F82A6D-E483-4902-BD1C-BAD6B3BC9EB7}" srcOrd="0" destOrd="0" parTransId="{E26E2282-3733-4C6E-964A-E49CF6DFBF30}" sibTransId="{1A357AEE-B623-4710-9649-EF1299213838}"/>
    <dgm:cxn modelId="{08BEB00B-A7C5-4BFA-AA4F-58BF298AC680}" type="presOf" srcId="{F0DE5C6B-8274-4988-B739-9234AE8A06B5}" destId="{CC93D630-DAF5-467D-8E96-1BC2421DCF09}" srcOrd="0" destOrd="3" presId="urn:microsoft.com/office/officeart/2005/8/layout/vList2"/>
    <dgm:cxn modelId="{357EB826-1553-4A6F-9C1E-B9DFB190A554}" srcId="{8DC18075-42C2-4959-86AB-0939C3782AC3}" destId="{9FB799DB-3FB7-4328-A4CF-2841E6F0A74C}" srcOrd="1" destOrd="0" parTransId="{5F8A686D-23F9-496C-8E94-6CF59D708358}" sibTransId="{F4EDF50C-FEB3-4409-8A4B-E11073E9395A}"/>
    <dgm:cxn modelId="{30424B2D-3CC5-4CC1-BEDB-03E0413A407A}" type="presOf" srcId="{FEC842C7-F201-4874-A646-596899225633}" destId="{83CB2C8A-896A-45D6-8355-4ECDEC2AF119}" srcOrd="0" destOrd="0" presId="urn:microsoft.com/office/officeart/2005/8/layout/vList2"/>
    <dgm:cxn modelId="{A1F48735-E99A-4440-9E47-C4CD1745E545}" type="presOf" srcId="{09FCFFC9-501E-46C0-90B3-68EDF61E35FF}" destId="{CC93D630-DAF5-467D-8E96-1BC2421DCF09}" srcOrd="0" destOrd="2" presId="urn:microsoft.com/office/officeart/2005/8/layout/vList2"/>
    <dgm:cxn modelId="{61B28746-3F74-4CA6-A91E-AE8F8DA57228}" type="presOf" srcId="{265FD409-DAEF-416D-A53F-CE1491C833E6}" destId="{83CB2C8A-896A-45D6-8355-4ECDEC2AF119}" srcOrd="0" destOrd="2" presId="urn:microsoft.com/office/officeart/2005/8/layout/vList2"/>
    <dgm:cxn modelId="{C8F9236D-704F-4AF7-8574-106B0F27FEAC}" type="presOf" srcId="{41C5024B-B9A2-41C9-8BD3-1BD30F912E1B}" destId="{CC93D630-DAF5-467D-8E96-1BC2421DCF09}" srcOrd="0" destOrd="1" presId="urn:microsoft.com/office/officeart/2005/8/layout/vList2"/>
    <dgm:cxn modelId="{E8306B6E-48A0-4568-9991-7C63A4D5765C}" type="presOf" srcId="{D8F82A6D-E483-4902-BD1C-BAD6B3BC9EB7}" destId="{CC93D630-DAF5-467D-8E96-1BC2421DCF09}" srcOrd="0" destOrd="0" presId="urn:microsoft.com/office/officeart/2005/8/layout/vList2"/>
    <dgm:cxn modelId="{AE3B307F-B182-40F3-BA95-8805BFFE10B8}" type="presOf" srcId="{4A3676B5-444E-4EFF-988A-CBABCF4C8FE5}" destId="{3AA8737A-AE1C-455B-B11A-52DA2842CF20}" srcOrd="0" destOrd="0" presId="urn:microsoft.com/office/officeart/2005/8/layout/vList2"/>
    <dgm:cxn modelId="{2572F181-F121-4C0A-B718-A40D29AF838B}" srcId="{EDB1A6CE-DCDA-4121-A71B-A7B8585E3450}" destId="{41C5024B-B9A2-41C9-8BD3-1BD30F912E1B}" srcOrd="1" destOrd="0" parTransId="{404B4B85-7807-41A7-B38D-6C8BC4AD5C4D}" sibTransId="{AB0B1DA7-9C26-48C7-B77C-5773D4C31998}"/>
    <dgm:cxn modelId="{33FC9387-9E13-4C1C-B6BE-A9A07A5A5512}" type="presOf" srcId="{9FB799DB-3FB7-4328-A4CF-2841E6F0A74C}" destId="{83CB2C8A-896A-45D6-8355-4ECDEC2AF119}" srcOrd="0" destOrd="1" presId="urn:microsoft.com/office/officeart/2005/8/layout/vList2"/>
    <dgm:cxn modelId="{38F02C88-C0FB-47BB-904F-0259F166DF6A}" srcId="{8DC18075-42C2-4959-86AB-0939C3782AC3}" destId="{423C74CC-7FC1-43A3-9499-FF3E9749ECFA}" srcOrd="4" destOrd="0" parTransId="{20132063-BEF4-4D20-9899-2D4F67976C59}" sibTransId="{1FF99611-762F-4DA6-997C-29EF389177FC}"/>
    <dgm:cxn modelId="{4772C98E-5D5D-45D8-84D6-E2A5A25CA06C}" type="presOf" srcId="{A2688688-E47F-4D10-BAA4-7F9C67F399D5}" destId="{83CB2C8A-896A-45D6-8355-4ECDEC2AF119}" srcOrd="0" destOrd="3" presId="urn:microsoft.com/office/officeart/2005/8/layout/vList2"/>
    <dgm:cxn modelId="{7047E8A0-EFCF-4870-A460-9B7223B822C6}" srcId="{EDB1A6CE-DCDA-4121-A71B-A7B8585E3450}" destId="{09FCFFC9-501E-46C0-90B3-68EDF61E35FF}" srcOrd="2" destOrd="0" parTransId="{7065758F-4654-44FE-9C89-132E741E88DF}" sibTransId="{43669105-A33A-4FA1-AA66-0A12D19E0197}"/>
    <dgm:cxn modelId="{68F1DBA6-0CCB-46A8-B2D2-5972BEBAE542}" type="presOf" srcId="{EDB1A6CE-DCDA-4121-A71B-A7B8585E3450}" destId="{99F371EA-9BED-4DEC-AA70-4EC7FB8BD454}" srcOrd="0" destOrd="0" presId="urn:microsoft.com/office/officeart/2005/8/layout/vList2"/>
    <dgm:cxn modelId="{326CAFBB-1323-4BF9-85D8-65057E47CC6E}" srcId="{8DC18075-42C2-4959-86AB-0939C3782AC3}" destId="{FEC842C7-F201-4874-A646-596899225633}" srcOrd="0" destOrd="0" parTransId="{76878EEF-7EE4-4D58-96D5-861F8BEA4B58}" sibTransId="{DAEE20FC-7D3C-4C4A-8C11-3E98C02E472D}"/>
    <dgm:cxn modelId="{40C934D6-5085-4140-9535-3E72E55CF7CE}" srcId="{EDB1A6CE-DCDA-4121-A71B-A7B8585E3450}" destId="{F0DE5C6B-8274-4988-B739-9234AE8A06B5}" srcOrd="3" destOrd="0" parTransId="{67F83E40-1CA9-413C-97CC-7A550E5D25AB}" sibTransId="{BB01D3FF-F0CC-4F3F-88DF-5C7808E9D3F5}"/>
    <dgm:cxn modelId="{3F086CD9-5BDA-4EA0-AE9E-064A34358024}" type="presOf" srcId="{8DC18075-42C2-4959-86AB-0939C3782AC3}" destId="{3F5FEA64-AF4A-48D1-A0E0-D9012C0C9113}" srcOrd="0" destOrd="0" presId="urn:microsoft.com/office/officeart/2005/8/layout/vList2"/>
    <dgm:cxn modelId="{947EE8DA-9308-41BC-B5AE-9185F89B85FB}" type="presOf" srcId="{423C74CC-7FC1-43A3-9499-FF3E9749ECFA}" destId="{83CB2C8A-896A-45D6-8355-4ECDEC2AF119}" srcOrd="0" destOrd="4" presId="urn:microsoft.com/office/officeart/2005/8/layout/vList2"/>
    <dgm:cxn modelId="{3DBB20E1-9758-48FD-B9AB-9C32C5B65F18}" srcId="{8DC18075-42C2-4959-86AB-0939C3782AC3}" destId="{A2688688-E47F-4D10-BAA4-7F9C67F399D5}" srcOrd="3" destOrd="0" parTransId="{68524778-77F0-4FEA-8ADD-A6CDE686B1A8}" sibTransId="{C0E962F9-6F6D-4CAA-A20F-AC930A79D09C}"/>
    <dgm:cxn modelId="{24701FEE-FD74-490A-BD56-996B550BD6DF}" srcId="{8DC18075-42C2-4959-86AB-0939C3782AC3}" destId="{265FD409-DAEF-416D-A53F-CE1491C833E6}" srcOrd="2" destOrd="0" parTransId="{CD0C79D3-5F6D-4A9E-90C7-12614A26F399}" sibTransId="{A2532359-70A7-42C2-9F04-6178490BFAD3}"/>
    <dgm:cxn modelId="{AE913FFD-241C-4508-8354-E152705DFB73}" srcId="{4A3676B5-444E-4EFF-988A-CBABCF4C8FE5}" destId="{EDB1A6CE-DCDA-4121-A71B-A7B8585E3450}" srcOrd="0" destOrd="0" parTransId="{D9B8AB3C-8C55-4288-AB8A-E4471F06AA93}" sibTransId="{EFE3B9F9-0757-4611-BA4C-426C0A6B153C}"/>
    <dgm:cxn modelId="{547EA834-A046-4837-BAAD-466FE5597A21}" type="presParOf" srcId="{3AA8737A-AE1C-455B-B11A-52DA2842CF20}" destId="{99F371EA-9BED-4DEC-AA70-4EC7FB8BD454}" srcOrd="0" destOrd="0" presId="urn:microsoft.com/office/officeart/2005/8/layout/vList2"/>
    <dgm:cxn modelId="{7D3B81DC-1711-46D9-854C-1E2FD00A1016}" type="presParOf" srcId="{3AA8737A-AE1C-455B-B11A-52DA2842CF20}" destId="{CC93D630-DAF5-467D-8E96-1BC2421DCF09}" srcOrd="1" destOrd="0" presId="urn:microsoft.com/office/officeart/2005/8/layout/vList2"/>
    <dgm:cxn modelId="{33270C5C-707D-4A3B-9DD7-A52E2903C457}" type="presParOf" srcId="{3AA8737A-AE1C-455B-B11A-52DA2842CF20}" destId="{3F5FEA64-AF4A-48D1-A0E0-D9012C0C9113}" srcOrd="2" destOrd="0" presId="urn:microsoft.com/office/officeart/2005/8/layout/vList2"/>
    <dgm:cxn modelId="{CB2AB425-2730-4C88-A006-98BA57723AE8}" type="presParOf" srcId="{3AA8737A-AE1C-455B-B11A-52DA2842CF20}" destId="{83CB2C8A-896A-45D6-8355-4ECDEC2AF11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427D9C3-CB53-4804-9A89-CE8196B2A9D8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D312BA0-C323-42D4-8DF7-78402E89EFA1}">
      <dgm:prSet phldrT="[Text]" custT="1"/>
      <dgm:spPr/>
      <dgm:t>
        <a:bodyPr/>
        <a:lstStyle/>
        <a:p>
          <a:r>
            <a:rPr lang="ru-RU" sz="3200" dirty="0"/>
            <a:t>Категории граждан</a:t>
          </a:r>
        </a:p>
      </dgm:t>
    </dgm:pt>
    <dgm:pt modelId="{83B9FC48-D8B5-477D-BBF1-7AF22715D6D1}" type="parTrans" cxnId="{08C55C97-C799-4398-9A3B-65E0B306D792}">
      <dgm:prSet/>
      <dgm:spPr/>
      <dgm:t>
        <a:bodyPr/>
        <a:lstStyle/>
        <a:p>
          <a:endParaRPr lang="ru-RU"/>
        </a:p>
      </dgm:t>
    </dgm:pt>
    <dgm:pt modelId="{012311EA-3015-4B4C-B2BD-8CCE8282AE47}" type="sibTrans" cxnId="{08C55C97-C799-4398-9A3B-65E0B306D792}">
      <dgm:prSet/>
      <dgm:spPr/>
      <dgm:t>
        <a:bodyPr/>
        <a:lstStyle/>
        <a:p>
          <a:endParaRPr lang="ru-RU"/>
        </a:p>
      </dgm:t>
    </dgm:pt>
    <dgm:pt modelId="{C0A78AA3-D939-4510-AFB7-60516117D521}">
      <dgm:prSet phldrT="[Text]" custT="1"/>
      <dgm:spPr/>
      <dgm:t>
        <a:bodyPr/>
        <a:lstStyle/>
        <a:p>
          <a:r>
            <a:rPr lang="ru-RU" sz="2400" dirty="0"/>
            <a:t>Все граждане РФ, имеющие полис ОМС</a:t>
          </a:r>
          <a:r>
            <a:rPr lang="ru-RU" sz="4000" dirty="0"/>
            <a:t>* </a:t>
          </a:r>
        </a:p>
      </dgm:t>
    </dgm:pt>
    <dgm:pt modelId="{8E1A3E17-6E8E-4156-9AFF-F61A16D844EE}" type="parTrans" cxnId="{9DE4247D-E88F-40ED-ADE8-BBDA7B9C91F7}">
      <dgm:prSet/>
      <dgm:spPr/>
      <dgm:t>
        <a:bodyPr/>
        <a:lstStyle/>
        <a:p>
          <a:endParaRPr lang="ru-RU"/>
        </a:p>
      </dgm:t>
    </dgm:pt>
    <dgm:pt modelId="{292A349D-DFBA-42F9-B259-97B52934D999}" type="sibTrans" cxnId="{9DE4247D-E88F-40ED-ADE8-BBDA7B9C91F7}">
      <dgm:prSet/>
      <dgm:spPr/>
      <dgm:t>
        <a:bodyPr/>
        <a:lstStyle/>
        <a:p>
          <a:endParaRPr lang="ru-RU"/>
        </a:p>
      </dgm:t>
    </dgm:pt>
    <dgm:pt modelId="{8DDF25E8-D000-433F-A8E0-0B25157E80FB}">
      <dgm:prSet phldrT="[Text]" custT="1"/>
      <dgm:spPr/>
      <dgm:t>
        <a:bodyPr/>
        <a:lstStyle/>
        <a:p>
          <a:r>
            <a:rPr lang="ru-RU" sz="3200" dirty="0"/>
            <a:t>Перечень лекарственных препаратов </a:t>
          </a:r>
        </a:p>
      </dgm:t>
    </dgm:pt>
    <dgm:pt modelId="{5D8AE279-8358-40C0-AABA-1542FDD6DAE9}" type="parTrans" cxnId="{66931D42-5351-438E-813D-67E7ED0C8B9A}">
      <dgm:prSet/>
      <dgm:spPr/>
      <dgm:t>
        <a:bodyPr/>
        <a:lstStyle/>
        <a:p>
          <a:endParaRPr lang="ru-RU"/>
        </a:p>
      </dgm:t>
    </dgm:pt>
    <dgm:pt modelId="{91940429-3759-444A-B1F7-31CDADE0AF36}" type="sibTrans" cxnId="{66931D42-5351-438E-813D-67E7ED0C8B9A}">
      <dgm:prSet/>
      <dgm:spPr/>
      <dgm:t>
        <a:bodyPr/>
        <a:lstStyle/>
        <a:p>
          <a:endParaRPr lang="ru-RU"/>
        </a:p>
      </dgm:t>
    </dgm:pt>
    <dgm:pt modelId="{F866A4C6-F1D9-46CA-B7C7-CE6AAFADA817}">
      <dgm:prSet phldrT="[Text]" custT="1"/>
      <dgm:spPr/>
      <dgm:t>
        <a:bodyPr/>
        <a:lstStyle/>
        <a:p>
          <a:r>
            <a:rPr lang="ru-RU" sz="2400" dirty="0"/>
            <a:t>В соответсвии со схемами лечения в методических рекомендациях по способам оказания медицинской помощи и Тарифным соглашением субъекта</a:t>
          </a:r>
        </a:p>
      </dgm:t>
    </dgm:pt>
    <dgm:pt modelId="{88B170A8-8647-4BEB-ABE3-CB571C8AEF42}" type="parTrans" cxnId="{BD41A5EF-8A80-42A4-ACBE-EADCCA968F58}">
      <dgm:prSet/>
      <dgm:spPr/>
      <dgm:t>
        <a:bodyPr/>
        <a:lstStyle/>
        <a:p>
          <a:endParaRPr lang="ru-RU"/>
        </a:p>
      </dgm:t>
    </dgm:pt>
    <dgm:pt modelId="{DE27D5B3-ED56-4823-A128-132CFEDDEF9B}" type="sibTrans" cxnId="{BD41A5EF-8A80-42A4-ACBE-EADCCA968F58}">
      <dgm:prSet/>
      <dgm:spPr/>
      <dgm:t>
        <a:bodyPr/>
        <a:lstStyle/>
        <a:p>
          <a:endParaRPr lang="ru-RU"/>
        </a:p>
      </dgm:t>
    </dgm:pt>
    <dgm:pt modelId="{934670FC-A4E6-4528-93BE-EAB3BBD640C6}" type="pres">
      <dgm:prSet presAssocID="{6427D9C3-CB53-4804-9A89-CE8196B2A9D8}" presName="linear" presStyleCnt="0">
        <dgm:presLayoutVars>
          <dgm:animLvl val="lvl"/>
          <dgm:resizeHandles val="exact"/>
        </dgm:presLayoutVars>
      </dgm:prSet>
      <dgm:spPr/>
    </dgm:pt>
    <dgm:pt modelId="{EEC97AD3-C3BE-4F09-AA59-7CCB9367DF4E}" type="pres">
      <dgm:prSet presAssocID="{6D312BA0-C323-42D4-8DF7-78402E89EFA1}" presName="parentText" presStyleLbl="node1" presStyleIdx="0" presStyleCnt="2" custLinFactNeighborX="0" custLinFactNeighborY="-1289">
        <dgm:presLayoutVars>
          <dgm:chMax val="0"/>
          <dgm:bulletEnabled val="1"/>
        </dgm:presLayoutVars>
      </dgm:prSet>
      <dgm:spPr/>
    </dgm:pt>
    <dgm:pt modelId="{563E4720-7B71-452F-BCC0-92FEE81B91F0}" type="pres">
      <dgm:prSet presAssocID="{6D312BA0-C323-42D4-8DF7-78402E89EFA1}" presName="childText" presStyleLbl="revTx" presStyleIdx="0" presStyleCnt="2">
        <dgm:presLayoutVars>
          <dgm:bulletEnabled val="1"/>
        </dgm:presLayoutVars>
      </dgm:prSet>
      <dgm:spPr/>
    </dgm:pt>
    <dgm:pt modelId="{2B6DA98C-AC8C-4D38-8059-2AE98E901E3A}" type="pres">
      <dgm:prSet presAssocID="{8DDF25E8-D000-433F-A8E0-0B25157E80FB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D3A8335-DBEF-43DA-BDB5-89048712E89F}" type="pres">
      <dgm:prSet presAssocID="{8DDF25E8-D000-433F-A8E0-0B25157E80FB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6F86D201-073E-4058-9A78-82D77A78B972}" type="presOf" srcId="{8DDF25E8-D000-433F-A8E0-0B25157E80FB}" destId="{2B6DA98C-AC8C-4D38-8059-2AE98E901E3A}" srcOrd="0" destOrd="0" presId="urn:microsoft.com/office/officeart/2005/8/layout/vList2"/>
    <dgm:cxn modelId="{F8A9AB2A-FD95-428A-8A10-46CC146253CC}" type="presOf" srcId="{F866A4C6-F1D9-46CA-B7C7-CE6AAFADA817}" destId="{2D3A8335-DBEF-43DA-BDB5-89048712E89F}" srcOrd="0" destOrd="0" presId="urn:microsoft.com/office/officeart/2005/8/layout/vList2"/>
    <dgm:cxn modelId="{66931D42-5351-438E-813D-67E7ED0C8B9A}" srcId="{6427D9C3-CB53-4804-9A89-CE8196B2A9D8}" destId="{8DDF25E8-D000-433F-A8E0-0B25157E80FB}" srcOrd="1" destOrd="0" parTransId="{5D8AE279-8358-40C0-AABA-1542FDD6DAE9}" sibTransId="{91940429-3759-444A-B1F7-31CDADE0AF36}"/>
    <dgm:cxn modelId="{9594A655-0C54-4D7D-80C4-BCBA6EF815E1}" type="presOf" srcId="{6427D9C3-CB53-4804-9A89-CE8196B2A9D8}" destId="{934670FC-A4E6-4528-93BE-EAB3BBD640C6}" srcOrd="0" destOrd="0" presId="urn:microsoft.com/office/officeart/2005/8/layout/vList2"/>
    <dgm:cxn modelId="{9DE4247D-E88F-40ED-ADE8-BBDA7B9C91F7}" srcId="{6D312BA0-C323-42D4-8DF7-78402E89EFA1}" destId="{C0A78AA3-D939-4510-AFB7-60516117D521}" srcOrd="0" destOrd="0" parTransId="{8E1A3E17-6E8E-4156-9AFF-F61A16D844EE}" sibTransId="{292A349D-DFBA-42F9-B259-97B52934D999}"/>
    <dgm:cxn modelId="{08C55C97-C799-4398-9A3B-65E0B306D792}" srcId="{6427D9C3-CB53-4804-9A89-CE8196B2A9D8}" destId="{6D312BA0-C323-42D4-8DF7-78402E89EFA1}" srcOrd="0" destOrd="0" parTransId="{83B9FC48-D8B5-477D-BBF1-7AF22715D6D1}" sibTransId="{012311EA-3015-4B4C-B2BD-8CCE8282AE47}"/>
    <dgm:cxn modelId="{57CA1CE9-8FAC-4E7F-B293-AC5025D13FDC}" type="presOf" srcId="{6D312BA0-C323-42D4-8DF7-78402E89EFA1}" destId="{EEC97AD3-C3BE-4F09-AA59-7CCB9367DF4E}" srcOrd="0" destOrd="0" presId="urn:microsoft.com/office/officeart/2005/8/layout/vList2"/>
    <dgm:cxn modelId="{BD41A5EF-8A80-42A4-ACBE-EADCCA968F58}" srcId="{8DDF25E8-D000-433F-A8E0-0B25157E80FB}" destId="{F866A4C6-F1D9-46CA-B7C7-CE6AAFADA817}" srcOrd="0" destOrd="0" parTransId="{88B170A8-8647-4BEB-ABE3-CB571C8AEF42}" sibTransId="{DE27D5B3-ED56-4823-A128-132CFEDDEF9B}"/>
    <dgm:cxn modelId="{8C4874F5-FD4D-4FF1-82B7-B8F53ABCF916}" type="presOf" srcId="{C0A78AA3-D939-4510-AFB7-60516117D521}" destId="{563E4720-7B71-452F-BCC0-92FEE81B91F0}" srcOrd="0" destOrd="0" presId="urn:microsoft.com/office/officeart/2005/8/layout/vList2"/>
    <dgm:cxn modelId="{C39D767F-E682-4386-B5E4-DB50DC447B13}" type="presParOf" srcId="{934670FC-A4E6-4528-93BE-EAB3BBD640C6}" destId="{EEC97AD3-C3BE-4F09-AA59-7CCB9367DF4E}" srcOrd="0" destOrd="0" presId="urn:microsoft.com/office/officeart/2005/8/layout/vList2"/>
    <dgm:cxn modelId="{40DB91D0-8775-4D0F-8018-17905D5FB323}" type="presParOf" srcId="{934670FC-A4E6-4528-93BE-EAB3BBD640C6}" destId="{563E4720-7B71-452F-BCC0-92FEE81B91F0}" srcOrd="1" destOrd="0" presId="urn:microsoft.com/office/officeart/2005/8/layout/vList2"/>
    <dgm:cxn modelId="{7634A597-7C84-4D2A-B950-B6A325E819B9}" type="presParOf" srcId="{934670FC-A4E6-4528-93BE-EAB3BBD640C6}" destId="{2B6DA98C-AC8C-4D38-8059-2AE98E901E3A}" srcOrd="2" destOrd="0" presId="urn:microsoft.com/office/officeart/2005/8/layout/vList2"/>
    <dgm:cxn modelId="{F1C4E8C3-1B72-475A-A8C0-6B65371504C5}" type="presParOf" srcId="{934670FC-A4E6-4528-93BE-EAB3BBD640C6}" destId="{2D3A8335-DBEF-43DA-BDB5-89048712E89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2501E-BC6F-4407-922D-93B7C8B3EF11}">
      <dsp:nvSpPr>
        <dsp:cNvPr id="0" name=""/>
        <dsp:cNvSpPr/>
      </dsp:nvSpPr>
      <dsp:spPr>
        <a:xfrm>
          <a:off x="0" y="95042"/>
          <a:ext cx="6628760" cy="581698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1. Медицинская помощь организуется и оказывается</a:t>
          </a:r>
        </a:p>
      </dsp:txBody>
      <dsp:txXfrm>
        <a:off x="28396" y="123438"/>
        <a:ext cx="6571968" cy="524906"/>
      </dsp:txXfrm>
    </dsp:sp>
    <dsp:sp modelId="{EF809301-E653-4E70-BA64-340D303860F9}">
      <dsp:nvSpPr>
        <dsp:cNvPr id="0" name=""/>
        <dsp:cNvSpPr/>
      </dsp:nvSpPr>
      <dsp:spPr>
        <a:xfrm>
          <a:off x="0" y="676740"/>
          <a:ext cx="6628760" cy="142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0463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600" kern="1200" dirty="0"/>
            <a:t> В соответствии с </a:t>
          </a:r>
          <a:r>
            <a:rPr lang="ru-RU" sz="1600" kern="1200" dirty="0">
              <a:hlinkClick xmlns:r="http://schemas.openxmlformats.org/officeDocument/2006/relationships" r:id="rId1"/>
            </a:rPr>
            <a:t>порядками</a:t>
          </a:r>
          <a:r>
            <a:rPr lang="ru-RU" sz="1600" kern="1200" dirty="0"/>
            <a:t> оказания медицинской помощи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600" kern="1200" dirty="0"/>
            <a:t> </a:t>
          </a:r>
          <a:r>
            <a:rPr lang="ru-RU" sz="1600" b="1" kern="1200" dirty="0"/>
            <a:t>На основе </a:t>
          </a:r>
          <a:r>
            <a:rPr lang="ru-RU" sz="1600" b="1" u="sng" kern="1200" dirty="0"/>
            <a:t>клинических рекомендаций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600" kern="1200" dirty="0"/>
            <a:t> С учетом </a:t>
          </a:r>
          <a:r>
            <a:rPr lang="ru-RU" sz="1600" kern="1200" dirty="0">
              <a:hlinkClick xmlns:r="http://schemas.openxmlformats.org/officeDocument/2006/relationships" r:id="rId2"/>
            </a:rPr>
            <a:t>стандартов</a:t>
          </a:r>
          <a:r>
            <a:rPr lang="ru-RU" sz="1600" kern="1200" dirty="0"/>
            <a:t> медицинской помощи</a:t>
          </a:r>
        </a:p>
      </dsp:txBody>
      <dsp:txXfrm>
        <a:off x="0" y="676740"/>
        <a:ext cx="6628760" cy="1428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55927-11C6-4200-B60E-6CC6C0FADDBC}">
      <dsp:nvSpPr>
        <dsp:cNvPr id="0" name=""/>
        <dsp:cNvSpPr/>
      </dsp:nvSpPr>
      <dsp:spPr>
        <a:xfrm>
          <a:off x="644574" y="345512"/>
          <a:ext cx="2943510" cy="2943510"/>
        </a:xfrm>
        <a:prstGeom prst="pie">
          <a:avLst>
            <a:gd name="adj1" fmla="val 16200000"/>
            <a:gd name="adj2" fmla="val 205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ФП БССЗ</a:t>
          </a:r>
        </a:p>
      </dsp:txBody>
      <dsp:txXfrm>
        <a:off x="2153474" y="785286"/>
        <a:ext cx="998691" cy="683314"/>
      </dsp:txXfrm>
    </dsp:sp>
    <dsp:sp modelId="{17F650B8-4349-41DD-8E27-41D4C7B8C159}">
      <dsp:nvSpPr>
        <dsp:cNvPr id="0" name=""/>
        <dsp:cNvSpPr/>
      </dsp:nvSpPr>
      <dsp:spPr>
        <a:xfrm>
          <a:off x="643662" y="351293"/>
          <a:ext cx="2943510" cy="2943510"/>
        </a:xfrm>
        <a:prstGeom prst="pie">
          <a:avLst>
            <a:gd name="adj1" fmla="val 20520000"/>
            <a:gd name="adj2" fmla="val 324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ОНЛС</a:t>
          </a:r>
        </a:p>
      </dsp:txBody>
      <dsp:txXfrm>
        <a:off x="2567456" y="1682881"/>
        <a:ext cx="876044" cy="739381"/>
      </dsp:txXfrm>
    </dsp:sp>
    <dsp:sp modelId="{EE97323E-4578-47D8-A50F-53F8DA8A2F23}">
      <dsp:nvSpPr>
        <dsp:cNvPr id="0" name=""/>
        <dsp:cNvSpPr/>
      </dsp:nvSpPr>
      <dsp:spPr>
        <a:xfrm>
          <a:off x="643662" y="353118"/>
          <a:ext cx="2943510" cy="2943510"/>
        </a:xfrm>
        <a:prstGeom prst="pie">
          <a:avLst>
            <a:gd name="adj1" fmla="val 3240000"/>
            <a:gd name="adj2" fmla="val 756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РЛО</a:t>
          </a:r>
        </a:p>
      </dsp:txBody>
      <dsp:txXfrm>
        <a:off x="1589790" y="2560751"/>
        <a:ext cx="1051253" cy="630752"/>
      </dsp:txXfrm>
    </dsp:sp>
    <dsp:sp modelId="{76626B98-3695-4402-9625-92B0435CDCE2}">
      <dsp:nvSpPr>
        <dsp:cNvPr id="0" name=""/>
        <dsp:cNvSpPr/>
      </dsp:nvSpPr>
      <dsp:spPr>
        <a:xfrm>
          <a:off x="643662" y="351293"/>
          <a:ext cx="2943510" cy="2943510"/>
        </a:xfrm>
        <a:prstGeom prst="pie">
          <a:avLst>
            <a:gd name="adj1" fmla="val 7560000"/>
            <a:gd name="adj2" fmla="val 1188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РЦП</a:t>
          </a:r>
        </a:p>
      </dsp:txBody>
      <dsp:txXfrm>
        <a:off x="783829" y="1682881"/>
        <a:ext cx="876044" cy="739381"/>
      </dsp:txXfrm>
    </dsp:sp>
    <dsp:sp modelId="{48D296A9-F51C-41BB-A4A5-F7EFEF30296E}">
      <dsp:nvSpPr>
        <dsp:cNvPr id="0" name=""/>
        <dsp:cNvSpPr/>
      </dsp:nvSpPr>
      <dsp:spPr>
        <a:xfrm>
          <a:off x="643662" y="351293"/>
          <a:ext cx="2943510" cy="2943510"/>
        </a:xfrm>
        <a:prstGeom prst="pie">
          <a:avLst>
            <a:gd name="adj1" fmla="val 1188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ОМС</a:t>
          </a:r>
        </a:p>
      </dsp:txBody>
      <dsp:txXfrm>
        <a:off x="1072924" y="799828"/>
        <a:ext cx="998691" cy="6833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55927-11C6-4200-B60E-6CC6C0FADDBC}">
      <dsp:nvSpPr>
        <dsp:cNvPr id="0" name=""/>
        <dsp:cNvSpPr/>
      </dsp:nvSpPr>
      <dsp:spPr>
        <a:xfrm>
          <a:off x="633364" y="335903"/>
          <a:ext cx="2943510" cy="2943510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ОНЛС</a:t>
          </a:r>
        </a:p>
      </dsp:txBody>
      <dsp:txXfrm>
        <a:off x="2138759" y="880453"/>
        <a:ext cx="1086295" cy="876044"/>
      </dsp:txXfrm>
    </dsp:sp>
    <dsp:sp modelId="{17F650B8-4349-41DD-8E27-41D4C7B8C159}">
      <dsp:nvSpPr>
        <dsp:cNvPr id="0" name=""/>
        <dsp:cNvSpPr/>
      </dsp:nvSpPr>
      <dsp:spPr>
        <a:xfrm>
          <a:off x="633149" y="342358"/>
          <a:ext cx="2943510" cy="2943510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РЛО</a:t>
          </a:r>
        </a:p>
      </dsp:txBody>
      <dsp:txXfrm>
        <a:off x="2157467" y="1866676"/>
        <a:ext cx="1086295" cy="876044"/>
      </dsp:txXfrm>
    </dsp:sp>
    <dsp:sp modelId="{EE97323E-4578-47D8-A50F-53F8DA8A2F23}">
      <dsp:nvSpPr>
        <dsp:cNvPr id="0" name=""/>
        <dsp:cNvSpPr/>
      </dsp:nvSpPr>
      <dsp:spPr>
        <a:xfrm>
          <a:off x="633149" y="344183"/>
          <a:ext cx="2943510" cy="2943510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РЦП</a:t>
          </a:r>
        </a:p>
      </dsp:txBody>
      <dsp:txXfrm>
        <a:off x="966046" y="1868501"/>
        <a:ext cx="1086295" cy="876044"/>
      </dsp:txXfrm>
    </dsp:sp>
    <dsp:sp modelId="{76626B98-3695-4402-9625-92B0435CDCE2}">
      <dsp:nvSpPr>
        <dsp:cNvPr id="0" name=""/>
        <dsp:cNvSpPr/>
      </dsp:nvSpPr>
      <dsp:spPr>
        <a:xfrm>
          <a:off x="633355" y="342358"/>
          <a:ext cx="2943510" cy="2943510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ОМС</a:t>
          </a:r>
        </a:p>
      </dsp:txBody>
      <dsp:txXfrm>
        <a:off x="966252" y="885506"/>
        <a:ext cx="1086295" cy="8760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371EA-9BED-4DEC-AA70-4EC7FB8BD454}">
      <dsp:nvSpPr>
        <dsp:cNvPr id="0" name=""/>
        <dsp:cNvSpPr/>
      </dsp:nvSpPr>
      <dsp:spPr>
        <a:xfrm>
          <a:off x="0" y="172750"/>
          <a:ext cx="6979931" cy="30993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Категории граждан</a:t>
          </a:r>
          <a:endParaRPr lang="ru-RU" sz="2400" kern="1200" dirty="0">
            <a:latin typeface="Arial" panose="020B0604020202020204"/>
            <a:ea typeface="+mn-ea"/>
            <a:cs typeface="+mn-cs"/>
          </a:endParaRPr>
        </a:p>
      </dsp:txBody>
      <dsp:txXfrm>
        <a:off x="15130" y="187880"/>
        <a:ext cx="6949671" cy="279679"/>
      </dsp:txXfrm>
    </dsp:sp>
    <dsp:sp modelId="{CC93D630-DAF5-467D-8E96-1BC2421DCF09}">
      <dsp:nvSpPr>
        <dsp:cNvPr id="0" name=""/>
        <dsp:cNvSpPr/>
      </dsp:nvSpPr>
      <dsp:spPr>
        <a:xfrm>
          <a:off x="0" y="442550"/>
          <a:ext cx="6979931" cy="11240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613" tIns="16510" rIns="92456" bIns="165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None/>
          </a:pPr>
          <a:endParaRPr lang="ru-RU" sz="10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Ø"/>
          </a:pPr>
          <a:r>
            <a:rPr lang="ru-RU" sz="1000" kern="1200">
              <a:latin typeface="Arial" panose="020B0604020202020204"/>
              <a:ea typeface="+mn-ea"/>
              <a:cs typeface="+mn-cs"/>
            </a:rPr>
            <a:t>Инвалиды войны, ветераны ВОВ, ветераны боевых действий, другие категории граждан связанные с военными действиями (7 категорий);</a:t>
          </a:r>
          <a:endParaRPr lang="ru-RU" sz="1000" kern="1200" dirty="0">
            <a:latin typeface="Arial" panose="020B0604020202020204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Ø"/>
          </a:pPr>
          <a:r>
            <a:rPr lang="ru-RU" sz="1000" kern="1200">
              <a:latin typeface="Arial" panose="020B0604020202020204"/>
              <a:ea typeface="+mn-ea"/>
              <a:cs typeface="+mn-cs"/>
            </a:rPr>
            <a:t>Инвалиды (1, 2, 3 группы);</a:t>
          </a:r>
          <a:endParaRPr lang="ru-RU" sz="1000" kern="1200" dirty="0">
            <a:latin typeface="Arial" panose="020B0604020202020204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Ø"/>
          </a:pPr>
          <a:r>
            <a:rPr lang="ru-RU" sz="1000" kern="1200">
              <a:latin typeface="Arial" panose="020B0604020202020204"/>
              <a:ea typeface="+mn-ea"/>
              <a:cs typeface="+mn-cs"/>
            </a:rPr>
            <a:t>Дети инвалиды</a:t>
          </a:r>
          <a:endParaRPr lang="ru-RU" sz="1000" kern="1200" dirty="0">
            <a:latin typeface="Arial" panose="020B0604020202020204"/>
            <a:ea typeface="+mn-ea"/>
            <a:cs typeface="+mn-cs"/>
          </a:endParaRPr>
        </a:p>
      </dsp:txBody>
      <dsp:txXfrm>
        <a:off x="0" y="442550"/>
        <a:ext cx="6979931" cy="1124052"/>
      </dsp:txXfrm>
    </dsp:sp>
    <dsp:sp modelId="{3F5FEA64-AF4A-48D1-A0E0-D9012C0C9113}">
      <dsp:nvSpPr>
        <dsp:cNvPr id="0" name=""/>
        <dsp:cNvSpPr/>
      </dsp:nvSpPr>
      <dsp:spPr>
        <a:xfrm>
          <a:off x="0" y="1402985"/>
          <a:ext cx="6979931" cy="342406"/>
        </a:xfrm>
        <a:prstGeom prst="roundRect">
          <a:avLst/>
        </a:prstGeom>
        <a:solidFill>
          <a:schemeClr val="accent3">
            <a:hueOff val="-372521"/>
            <a:satOff val="-18779"/>
            <a:lumOff val="1411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Набор социальных услуг</a:t>
          </a:r>
          <a:endParaRPr lang="ru-RU" sz="2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6715" y="1419700"/>
        <a:ext cx="6946501" cy="308976"/>
      </dsp:txXfrm>
    </dsp:sp>
    <dsp:sp modelId="{83CB2C8A-896A-45D6-8355-4ECDEC2AF119}">
      <dsp:nvSpPr>
        <dsp:cNvPr id="0" name=""/>
        <dsp:cNvSpPr/>
      </dsp:nvSpPr>
      <dsp:spPr>
        <a:xfrm>
          <a:off x="0" y="1781616"/>
          <a:ext cx="6979931" cy="1020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613" tIns="16510" rIns="92456" bIns="165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ru-RU" sz="1000" b="1" kern="1200" dirty="0">
              <a:latin typeface="Arial" panose="020B0604020202020204"/>
              <a:ea typeface="+mn-ea"/>
              <a:cs typeface="+mn-cs"/>
            </a:rPr>
            <a:t>Необходимые лекарственные средства (не менее перечня ЖНВЛП), в соответствии со стандартами оказания медицинской помощи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ru-RU" sz="1000" kern="1200">
              <a:latin typeface="Arial" panose="020B0604020202020204"/>
              <a:ea typeface="+mn-ea"/>
              <a:cs typeface="+mn-cs"/>
            </a:rPr>
            <a:t>Путевка на санаторно-курортное лечение (раз в год);</a:t>
          </a:r>
          <a:endParaRPr lang="ru-RU" sz="1000" kern="1200" dirty="0">
            <a:latin typeface="Arial" panose="020B0604020202020204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ru-RU" sz="1000" kern="1200">
              <a:latin typeface="Arial" panose="020B0604020202020204"/>
              <a:ea typeface="+mn-ea"/>
              <a:cs typeface="+mn-cs"/>
            </a:rPr>
            <a:t>Проезд к месту санаторно-курортного лечения и обратно.</a:t>
          </a:r>
          <a:endParaRPr lang="ru-RU" sz="1000" kern="1200" dirty="0">
            <a:latin typeface="Arial" panose="020B0604020202020204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Ø"/>
          </a:pPr>
          <a:endParaRPr lang="ru-RU" sz="10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ru-RU" sz="1000" kern="1200" dirty="0">
              <a:latin typeface="Arial" panose="020B0604020202020204"/>
              <a:ea typeface="+mn-ea"/>
              <a:cs typeface="+mn-cs"/>
            </a:rPr>
            <a:t> </a:t>
          </a:r>
          <a:r>
            <a:rPr lang="ru-RU" sz="1000" b="1" kern="1200" dirty="0">
              <a:solidFill>
                <a:srgbClr val="FF0000"/>
              </a:solidFill>
              <a:latin typeface="Arial" panose="020B0604020202020204"/>
              <a:ea typeface="+mn-ea"/>
              <a:cs typeface="+mn-cs"/>
            </a:rPr>
            <a:t>Или денежный эквивалент </a:t>
          </a:r>
          <a:r>
            <a:rPr lang="ru-RU" sz="1000" b="1" kern="1200" dirty="0">
              <a:solidFill>
                <a:srgbClr val="FF0000"/>
              </a:solidFill>
            </a:rPr>
            <a:t>1211,3</a:t>
          </a:r>
          <a:r>
            <a:rPr lang="ru-RU" sz="1000" b="1" kern="1200" dirty="0">
              <a:solidFill>
                <a:srgbClr val="FF0000"/>
              </a:solidFill>
              <a:latin typeface="Arial" panose="020B0604020202020204"/>
              <a:ea typeface="+mn-ea"/>
              <a:cs typeface="+mn-cs"/>
            </a:rPr>
            <a:t> рублей в месяц.</a:t>
          </a:r>
        </a:p>
      </dsp:txBody>
      <dsp:txXfrm>
        <a:off x="0" y="1781616"/>
        <a:ext cx="6979931" cy="10209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C97AD3-C3BE-4F09-AA59-7CCB9367DF4E}">
      <dsp:nvSpPr>
        <dsp:cNvPr id="0" name=""/>
        <dsp:cNvSpPr/>
      </dsp:nvSpPr>
      <dsp:spPr>
        <a:xfrm>
          <a:off x="0" y="10405"/>
          <a:ext cx="8618295" cy="101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sq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Категории граждан</a:t>
          </a:r>
        </a:p>
      </dsp:txBody>
      <dsp:txXfrm>
        <a:off x="49347" y="59752"/>
        <a:ext cx="8519601" cy="912186"/>
      </dsp:txXfrm>
    </dsp:sp>
    <dsp:sp modelId="{563E4720-7B71-452F-BCC0-92FEE81B91F0}">
      <dsp:nvSpPr>
        <dsp:cNvPr id="0" name=""/>
        <dsp:cNvSpPr/>
      </dsp:nvSpPr>
      <dsp:spPr>
        <a:xfrm>
          <a:off x="0" y="1032812"/>
          <a:ext cx="8618295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63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400" kern="1200" dirty="0"/>
            <a:t>Все граждане РФ, имеющие полис ОМС</a:t>
          </a:r>
          <a:r>
            <a:rPr lang="ru-RU" sz="4000" kern="1200" dirty="0"/>
            <a:t>* </a:t>
          </a:r>
        </a:p>
      </dsp:txBody>
      <dsp:txXfrm>
        <a:off x="0" y="1032812"/>
        <a:ext cx="8618295" cy="894240"/>
      </dsp:txXfrm>
    </dsp:sp>
    <dsp:sp modelId="{2B6DA98C-AC8C-4D38-8059-2AE98E901E3A}">
      <dsp:nvSpPr>
        <dsp:cNvPr id="0" name=""/>
        <dsp:cNvSpPr/>
      </dsp:nvSpPr>
      <dsp:spPr>
        <a:xfrm>
          <a:off x="0" y="1927052"/>
          <a:ext cx="8618295" cy="1010880"/>
        </a:xfrm>
        <a:prstGeom prst="roundRect">
          <a:avLst/>
        </a:prstGeom>
        <a:solidFill>
          <a:schemeClr val="accent3">
            <a:hueOff val="-372521"/>
            <a:satOff val="-18779"/>
            <a:lumOff val="14117"/>
            <a:alphaOff val="0"/>
          </a:schemeClr>
        </a:solidFill>
        <a:ln w="12700" cap="sq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Перечень лекарственных препаратов </a:t>
          </a:r>
        </a:p>
      </dsp:txBody>
      <dsp:txXfrm>
        <a:off x="49347" y="1976399"/>
        <a:ext cx="8519601" cy="912186"/>
      </dsp:txXfrm>
    </dsp:sp>
    <dsp:sp modelId="{2D3A8335-DBEF-43DA-BDB5-89048712E89F}">
      <dsp:nvSpPr>
        <dsp:cNvPr id="0" name=""/>
        <dsp:cNvSpPr/>
      </dsp:nvSpPr>
      <dsp:spPr>
        <a:xfrm>
          <a:off x="0" y="2937932"/>
          <a:ext cx="8618295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63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400" kern="1200" dirty="0"/>
            <a:t>В соответсвии со схемами лечения в методических рекомендациях по способам оказания медицинской помощи и Тарифным соглашением субъекта</a:t>
          </a:r>
        </a:p>
      </dsp:txBody>
      <dsp:txXfrm>
        <a:off x="0" y="2937932"/>
        <a:ext cx="8618295" cy="1033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B60FF-ACF0-5A4A-9C79-4881E6B16567}" type="datetimeFigureOut">
              <a:rPr lang="en-US" smtClean="0">
                <a:latin typeface="Arial" charset="0"/>
              </a:rPr>
              <a:pPr/>
              <a:t>9/23/2024</a:t>
            </a:fld>
            <a:endParaRPr lang="en-US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BA786-EB35-BA4C-A7F7-24740D3067F1}" type="slidenum">
              <a:rPr lang="en-US" smtClean="0">
                <a:latin typeface="Arial" charset="0"/>
              </a:rPr>
              <a:pPr/>
              <a:t>‹#›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9472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charset="0"/>
              </a:defRPr>
            </a:lvl1pPr>
          </a:lstStyle>
          <a:p>
            <a:fld id="{0C4595FF-6E7F-4C41-B8DF-4AE76FC1F075}" type="datetimeFigureOut">
              <a:rPr lang="en-US" smtClean="0"/>
              <a:pPr/>
              <a:t>9/23/2024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charset="0"/>
              </a:defRPr>
            </a:lvl1pPr>
          </a:lstStyle>
          <a:p>
            <a:fld id="{5A6330BE-D91A-D240-B266-E5D5F99B4C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3167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ЕОК </a:t>
            </a:r>
            <a:r>
              <a:rPr lang="ru-RU"/>
              <a:t>– Европейское общество кардиологов</a:t>
            </a:r>
          </a:p>
          <a:p>
            <a:r>
              <a:rPr lang="ru-RU" dirty="0"/>
              <a:t>УУР – уровень убедительности рекомендаций показывает с какой вероятностью при выполнении рекомендации будет достигнут нужный клинический эффект (А, В, С. А –самый высокий)</a:t>
            </a:r>
          </a:p>
          <a:p>
            <a:r>
              <a:rPr lang="ru-RU" dirty="0"/>
              <a:t>УДД – Уровень достоверности доказательств – степень уверенности в том, что эффект от мед вмешательства является истинным (1-5. 1 – самый высокий)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330BE-D91A-D240-B266-E5D5F99B4CC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78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.xml"/><Relationship Id="rId4" Type="http://schemas.openxmlformats.org/officeDocument/2006/relationships/image" Target="../media/image2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4.xml"/><Relationship Id="rId4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5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0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D6C14F7-91E8-4B0E-8CA4-95F59C4BE9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59986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6" imgH="416" progId="TCLayout.ActiveDocument.1">
                  <p:embed/>
                </p:oleObj>
              </mc:Choice>
              <mc:Fallback>
                <p:oleObj name="think-cell Slide" r:id="rId3" imgW="416" imgH="41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9D6C14F7-91E8-4B0E-8CA4-95F59C4BE9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1442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D6C14F7-91E8-4B0E-8CA4-95F59C4BE9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59986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6" imgH="416" progId="TCLayout.ActiveDocument.1">
                  <p:embed/>
                </p:oleObj>
              </mc:Choice>
              <mc:Fallback>
                <p:oleObj name="think-cell Slide" r:id="rId3" imgW="416" imgH="41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9D6C14F7-91E8-4B0E-8CA4-95F59C4BE9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8022" y="4781550"/>
            <a:ext cx="3792538" cy="228600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85000"/>
              </a:lnSpc>
              <a:defRPr sz="7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9422" y="4781550"/>
            <a:ext cx="228600" cy="228600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/>
            </a:lvl1pPr>
          </a:lstStyle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687A0ED-3E1C-4178-B653-01FDA018B65A}"/>
              </a:ext>
            </a:extLst>
          </p:cNvPr>
          <p:cNvSpPr txBox="1">
            <a:spLocks/>
          </p:cNvSpPr>
          <p:nvPr userDrawn="1"/>
        </p:nvSpPr>
        <p:spPr>
          <a:xfrm>
            <a:off x="7446434" y="4936767"/>
            <a:ext cx="1238144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dirty="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3909808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63E83-EE83-4997-AD5F-FCA1B3086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A7FAA-DA90-48C5-A2D2-AE7007B87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78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D6C14F7-91E8-4B0E-8CA4-95F59C4BE9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59986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6" imgH="416" progId="TCLayout.ActiveDocument.1">
                  <p:embed/>
                </p:oleObj>
              </mc:Choice>
              <mc:Fallback>
                <p:oleObj name="think-cell Slide" r:id="rId3" imgW="416" imgH="41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9D6C14F7-91E8-4B0E-8CA4-95F59C4BE9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706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D6C14F7-91E8-4B0E-8CA4-95F59C4BE9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59986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6" imgH="416" progId="TCLayout.ActiveDocument.1">
                  <p:embed/>
                </p:oleObj>
              </mc:Choice>
              <mc:Fallback>
                <p:oleObj name="think-cell Slide" r:id="rId3" imgW="416" imgH="41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9D6C14F7-91E8-4B0E-8CA4-95F59C4BE9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8022" y="4781550"/>
            <a:ext cx="3792538" cy="228600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85000"/>
              </a:lnSpc>
              <a:defRPr sz="7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9422" y="4781550"/>
            <a:ext cx="228600" cy="228600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/>
            </a:lvl1pPr>
          </a:lstStyle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687A0ED-3E1C-4178-B653-01FDA018B65A}"/>
              </a:ext>
            </a:extLst>
          </p:cNvPr>
          <p:cNvSpPr txBox="1">
            <a:spLocks/>
          </p:cNvSpPr>
          <p:nvPr userDrawn="1"/>
        </p:nvSpPr>
        <p:spPr>
          <a:xfrm>
            <a:off x="7446434" y="4936767"/>
            <a:ext cx="1238144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dirty="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76308928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63E83-EE83-4997-AD5F-FCA1B3086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A7FAA-DA90-48C5-A2D2-AE7007B87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564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D6C14F7-91E8-4B0E-8CA4-95F59C4BE9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59986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6" imgH="416" progId="TCLayout.ActiveDocument.1">
                  <p:embed/>
                </p:oleObj>
              </mc:Choice>
              <mc:Fallback>
                <p:oleObj name="think-cell Slide" r:id="rId3" imgW="416" imgH="41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9D6C14F7-91E8-4B0E-8CA4-95F59C4BE9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8022" y="4781550"/>
            <a:ext cx="3792538" cy="228600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85000"/>
              </a:lnSpc>
              <a:defRPr sz="7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9422" y="4781550"/>
            <a:ext cx="228600" cy="228600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/>
            </a:lvl1pPr>
          </a:lstStyle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687A0ED-3E1C-4178-B653-01FDA018B65A}"/>
              </a:ext>
            </a:extLst>
          </p:cNvPr>
          <p:cNvSpPr txBox="1">
            <a:spLocks/>
          </p:cNvSpPr>
          <p:nvPr userDrawn="1"/>
        </p:nvSpPr>
        <p:spPr>
          <a:xfrm>
            <a:off x="7446434" y="4936767"/>
            <a:ext cx="1238144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dirty="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44624393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856C9-1E3C-4AFA-8574-F3D42E01B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rgbClr val="043E88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26717C-309A-48CE-92C5-2E25AAE7A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E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43E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43E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43E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43E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6193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B3C8276-3379-CD40-B8BD-BA8FEFA453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85800" y="4976130"/>
            <a:ext cx="228600" cy="171450"/>
          </a:xfrm>
        </p:spPr>
        <p:txBody>
          <a:bodyPr/>
          <a:lstStyle/>
          <a:p>
            <a:fld id="{47547CF9-5B10-D24F-A8D7-45A9778164F7}" type="slidenum">
              <a:rPr lang="uk-UA" smtClean="0"/>
              <a:t>‹#›</a:t>
            </a:fld>
            <a:endParaRPr lang="uk-UA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CC399E-3E2C-874F-AA38-5C09E32E2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31570"/>
            <a:ext cx="7772400" cy="3394710"/>
          </a:xfrm>
          <a:prstGeom prst="rect">
            <a:avLst/>
          </a:prstGeom>
        </p:spPr>
        <p:txBody>
          <a:bodyPr/>
          <a:lstStyle>
            <a:lvl1pPr marL="228588" indent="-228588">
              <a:buSzTx/>
              <a:buFont typeface="Arial" pitchFamily="34" charset="0"/>
              <a:buChar char="•"/>
              <a:defRPr/>
            </a:lvl1pPr>
            <a:lvl2pPr marL="421699" indent="-173823">
              <a:defRPr/>
            </a:lvl2pPr>
            <a:lvl3pPr marL="594330" indent="-172633">
              <a:defRPr/>
            </a:lvl3pPr>
            <a:lvl4pPr marL="777202" indent="-173823">
              <a:defRPr/>
            </a:lvl4pPr>
            <a:lvl5pPr marL="950928" indent="-16668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0439736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pos="432">
          <p15:clr>
            <a:srgbClr val="FBAE40"/>
          </p15:clr>
        </p15:guide>
        <p15:guide id="2" pos="5328">
          <p15:clr>
            <a:srgbClr val="FBAE40"/>
          </p15:clr>
        </p15:guide>
        <p15:guide id="3" orient="horz" pos="3150">
          <p15:clr>
            <a:srgbClr val="FBAE40"/>
          </p15:clr>
        </p15:guide>
        <p15:guide id="4" orient="horz" pos="313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F3AAB-7367-4AFB-8856-8B64FC425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D73010-D75D-45B3-B856-E817EAA3F2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23B5C-0A20-4681-A76F-0C8298503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3955-E7B4-49E3-9DAE-7BD339C46211}" type="datetimeFigureOut">
              <a:rPr lang="ru-RU" smtClean="0"/>
              <a:t>23.09.2024</a:t>
            </a:fld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736A3-A211-40E2-881D-5489CA13F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F617F-7750-4C62-902D-07F76149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D701-F482-48CC-AE72-BA36998F34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60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88909-971F-4AA0-BC84-3B2565C14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65905-8D51-4D79-A91C-266A81E23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3955-E7B4-49E3-9DAE-7BD339C46211}" type="datetimeFigureOut">
              <a:rPr lang="ru-RU" smtClean="0"/>
              <a:t>23.09.2024</a:t>
            </a:fld>
            <a:endParaRPr lang="ru-R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BE6ED-9994-468D-A8C1-52B384B3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98A114-E78A-4D6F-8A76-BF6D250B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D701-F482-48CC-AE72-BA36998F34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67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943970-233B-4139-A3D3-210071006A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F1C3D6-F70C-4575-AC65-2080D4A627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3528" y="4371950"/>
            <a:ext cx="2952328" cy="665890"/>
          </a:xfrm>
          <a:prstGeom prst="rect">
            <a:avLst/>
          </a:prstGeom>
        </p:spPr>
      </p:pic>
      <p:pic>
        <p:nvPicPr>
          <p:cNvPr id="8" name="Picture 24">
            <a:extLst>
              <a:ext uri="{FF2B5EF4-FFF2-40B4-BE49-F238E27FC236}">
                <a16:creationId xmlns:a16="http://schemas.microsoft.com/office/drawing/2014/main" id="{917CA60F-C91E-41C6-9244-025E24C7EE5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5635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207952-647E-46DB-9795-0F6792DF9A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46A297-5D7E-4045-A6C3-D877FB6150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03648" y="1635646"/>
            <a:ext cx="6048672" cy="1364263"/>
          </a:xfrm>
          <a:prstGeom prst="rect">
            <a:avLst/>
          </a:prstGeom>
        </p:spPr>
      </p:pic>
      <p:pic>
        <p:nvPicPr>
          <p:cNvPr id="8" name="Picture 24">
            <a:extLst>
              <a:ext uri="{FF2B5EF4-FFF2-40B4-BE49-F238E27FC236}">
                <a16:creationId xmlns:a16="http://schemas.microsoft.com/office/drawing/2014/main" id="{95368BFD-E65E-41C8-A6E3-4DAC9669207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16177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D6C14F7-91E8-4B0E-8CA4-95F59C4BE9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59986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6" imgH="416" progId="TCLayout.ActiveDocument.1">
                  <p:embed/>
                </p:oleObj>
              </mc:Choice>
              <mc:Fallback>
                <p:oleObj name="think-cell Slide" r:id="rId3" imgW="416" imgH="41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9D6C14F7-91E8-4B0E-8CA4-95F59C4BE9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11945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1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7190419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5" imgH="416" progId="TCLayout.ActiveDocument.1">
                  <p:embed/>
                </p:oleObj>
              </mc:Choice>
              <mc:Fallback>
                <p:oleObj name="think-cell Slide" r:id="rId10" imgW="415" imgH="416" progId="TCLayout.ActiveDocument.1">
                  <p:embed/>
                  <p:pic>
                    <p:nvPicPr>
                      <p:cNvPr id="10" name="Object 9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3200" b="1" i="0" baseline="0" dirty="0"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457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457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448056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448056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466344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V="1">
              <a:off x="466344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>
              <a:off x="918972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>
              <a:off x="918972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-13716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>
              <a:off x="-13716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918972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-13716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42900"/>
            <a:ext cx="8229600" cy="723675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113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93" r:id="rId2"/>
    <p:sldLayoutId id="2147483756" r:id="rId3"/>
    <p:sldLayoutId id="2147483757" r:id="rId4"/>
    <p:sldLayoutId id="2147483762" r:id="rId5"/>
    <p:sldLayoutId id="21474837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i="0" kern="1200" spc="-100" baseline="0">
          <a:solidFill>
            <a:schemeClr val="tx1"/>
          </a:solidFill>
          <a:latin typeface="+mj-lt"/>
          <a:ea typeface="Arial Black" charset="0"/>
          <a:cs typeface="Arial Black" charset="0"/>
        </a:defRPr>
      </a:lvl1pPr>
    </p:titleStyle>
    <p:bodyStyle>
      <a:lvl1pPr marL="228600" indent="-228600" algn="l" defTabSz="914400" rtl="0" eaLnBrk="1" latinLnBrk="0" hangingPunct="1">
        <a:spcBef>
          <a:spcPts val="900"/>
        </a:spcBef>
        <a:buClrTx/>
        <a:buSzPct val="100000"/>
        <a:buFont typeface="Wingdings" charset="2"/>
        <a:buChar char="§"/>
        <a:tabLst>
          <a:tab pos="3998913" algn="r"/>
          <a:tab pos="8229600" algn="r"/>
        </a:tabLst>
        <a:defRPr sz="18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499" imgH="499" progId="TCLayout.ActiveDocument.1">
                  <p:embed/>
                </p:oleObj>
              </mc:Choice>
              <mc:Fallback>
                <p:oleObj name="think-cell Slide" r:id="rId6" imgW="499" imgH="499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GB" sz="3200" b="1" i="0" baseline="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457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457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448056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448056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466344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V="1">
              <a:off x="466344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>
              <a:off x="918972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>
              <a:off x="918972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-13716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>
              <a:off x="-13716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918972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-13716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42900"/>
            <a:ext cx="8229600" cy="960919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57200" y="1371375"/>
            <a:ext cx="8229600" cy="3105375"/>
          </a:xfrm>
          <a:prstGeom prst="rect">
            <a:avLst/>
          </a:prstGeom>
        </p:spPr>
        <p:txBody>
          <a:bodyPr vert="horz" lIns="0" tIns="0" rIns="0" bIns="0" spcCol="18288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28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spc="-1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spcBef>
          <a:spcPts val="900"/>
        </a:spcBef>
        <a:buClrTx/>
        <a:buSzPct val="100000"/>
        <a:buFont typeface="Wingdings" charset="2"/>
        <a:buChar char="§"/>
        <a:tabLst>
          <a:tab pos="3998913" algn="r"/>
          <a:tab pos="8229600" algn="r"/>
        </a:tabLst>
        <a:defRPr sz="18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7190419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415" imgH="416" progId="TCLayout.ActiveDocument.1">
                  <p:embed/>
                </p:oleObj>
              </mc:Choice>
              <mc:Fallback>
                <p:oleObj name="think-cell Slide" r:id="rId7" imgW="415" imgH="416" progId="TCLayout.ActiveDocument.1">
                  <p:embed/>
                  <p:pic>
                    <p:nvPicPr>
                      <p:cNvPr id="10" name="Object 9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3200" b="1" i="0" baseline="0" dirty="0"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457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457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448056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448056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466344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V="1">
              <a:off x="466344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>
              <a:off x="918972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>
              <a:off x="918972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-13716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>
              <a:off x="-13716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918972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-13716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42900"/>
            <a:ext cx="8229600" cy="723675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659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i="0" kern="1200" spc="-100" baseline="0">
          <a:solidFill>
            <a:schemeClr val="tx1"/>
          </a:solidFill>
          <a:latin typeface="+mj-lt"/>
          <a:ea typeface="Arial Black" charset="0"/>
          <a:cs typeface="Arial Black" charset="0"/>
        </a:defRPr>
      </a:lvl1pPr>
    </p:titleStyle>
    <p:bodyStyle>
      <a:lvl1pPr marL="228600" indent="-228600" algn="l" defTabSz="914400" rtl="0" eaLnBrk="1" latinLnBrk="0" hangingPunct="1">
        <a:spcBef>
          <a:spcPts val="900"/>
        </a:spcBef>
        <a:buClrTx/>
        <a:buSzPct val="100000"/>
        <a:buFont typeface="Wingdings" charset="2"/>
        <a:buChar char="§"/>
        <a:tabLst>
          <a:tab pos="3998913" algn="r"/>
          <a:tab pos="8229600" algn="r"/>
        </a:tabLst>
        <a:defRPr sz="18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7190419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415" imgH="416" progId="TCLayout.ActiveDocument.1">
                  <p:embed/>
                </p:oleObj>
              </mc:Choice>
              <mc:Fallback>
                <p:oleObj name="think-cell Slide" r:id="rId7" imgW="415" imgH="416" progId="TCLayout.ActiveDocument.1">
                  <p:embed/>
                  <p:pic>
                    <p:nvPicPr>
                      <p:cNvPr id="10" name="Object 9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3200" b="1" i="0" baseline="0" dirty="0"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457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457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448056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448056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466344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V="1">
              <a:off x="466344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>
              <a:off x="918972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>
              <a:off x="918972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-13716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>
              <a:off x="-13716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918972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-13716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42900"/>
            <a:ext cx="8229600" cy="723675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534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i="0" kern="1200" spc="-100" baseline="0">
          <a:solidFill>
            <a:schemeClr val="tx1"/>
          </a:solidFill>
          <a:latin typeface="+mj-lt"/>
          <a:ea typeface="Arial Black" charset="0"/>
          <a:cs typeface="Arial Black" charset="0"/>
        </a:defRPr>
      </a:lvl1pPr>
    </p:titleStyle>
    <p:bodyStyle>
      <a:lvl1pPr marL="228600" indent="-228600" algn="l" defTabSz="914400" rtl="0" eaLnBrk="1" latinLnBrk="0" hangingPunct="1">
        <a:spcBef>
          <a:spcPts val="900"/>
        </a:spcBef>
        <a:buClrTx/>
        <a:buSzPct val="100000"/>
        <a:buFont typeface="Wingdings" charset="2"/>
        <a:buChar char="§"/>
        <a:tabLst>
          <a:tab pos="3998913" algn="r"/>
          <a:tab pos="8229600" algn="r"/>
        </a:tabLst>
        <a:defRPr sz="18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hyperlink" Target="https://online.consultant.ru/riv/cgi/online.cgi?req=doc&amp;base=LAW&amp;n=445289&amp;cacheid=3DC531B9B25461ADC2B522C14B0E27BB&amp;mode=splus&amp;rnd=J0sTLA#CR7c17UttmhHfMH4" TargetMode="External"/><Relationship Id="rId7" Type="http://schemas.openxmlformats.org/officeDocument/2006/relationships/diagramColors" Target="../diagrams/colors4.xml"/><Relationship Id="rId2" Type="http://schemas.openxmlformats.org/officeDocument/2006/relationships/hyperlink" Target="http://www.consultant.ru/document/cons_doc_LAW_23735/" TargetMode="Externa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ofoms.ru/documents/regulatory_framework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2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r.minzdrav.gov.ru/recomend/752_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.minzdrav.gov.ru/recomend/752_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FC4592-9733-B1F9-82B4-AB8EF0A4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51" y="1014848"/>
            <a:ext cx="7740690" cy="11232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2700" b="1" dirty="0">
                <a:effectLst/>
                <a:ea typeface="Calibri" panose="020F0502020204030204" pitchFamily="34" charset="0"/>
              </a:rPr>
              <a:t>Возможности лекарственного обеспечения пациентов с дислипидемией на региональном уровне</a:t>
            </a:r>
            <a:br>
              <a:rPr lang="en-US" sz="1800" b="1" i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b="1" i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Шелухин Александр Михайлович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Заведующий отделением лекарственного обеспечения ГБУЗ МО Московский областной научно-клинический институт им М.Ф. Владимирского»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F0C769-10B0-9980-BE10-91107F20F823}"/>
              </a:ext>
            </a:extLst>
          </p:cNvPr>
          <p:cNvSpPr txBox="1"/>
          <p:nvPr/>
        </p:nvSpPr>
        <p:spPr>
          <a:xfrm>
            <a:off x="86604" y="4903224"/>
            <a:ext cx="858794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Только для медицинских и фармацевтических работников. Для распространения на территории РФ в местах проведения медицинских или фармацевтических выставок, семинаров, конференций и иных подобных мероприятий.</a:t>
            </a:r>
            <a:endParaRPr lang="ru-RU" sz="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4118E2-741B-E173-F365-B40C262CCCA6}"/>
              </a:ext>
            </a:extLst>
          </p:cNvPr>
          <p:cNvSpPr txBox="1"/>
          <p:nvPr/>
        </p:nvSpPr>
        <p:spPr>
          <a:xfrm>
            <a:off x="185458" y="94176"/>
            <a:ext cx="45720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При поддержке ООО «Новартис Фарма»</a:t>
            </a:r>
            <a:endParaRPr lang="ru-RU" sz="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92C6E3-A466-1FE7-0BA4-64A5A227E01F}"/>
              </a:ext>
            </a:extLst>
          </p:cNvPr>
          <p:cNvSpPr txBox="1"/>
          <p:nvPr/>
        </p:nvSpPr>
        <p:spPr>
          <a:xfrm>
            <a:off x="7718894" y="12067"/>
            <a:ext cx="154121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effectLst/>
                <a:highlight>
                  <a:srgbClr val="FFFFFF"/>
                </a:highlight>
              </a:rPr>
              <a:t>11274542</a:t>
            </a:r>
            <a:r>
              <a:rPr lang="en-US" sz="800" dirty="0"/>
              <a:t>/INC</a:t>
            </a:r>
            <a:r>
              <a:rPr lang="ru-RU" sz="800" dirty="0"/>
              <a:t>/</a:t>
            </a:r>
            <a:r>
              <a:rPr lang="en-US" sz="800" dirty="0"/>
              <a:t>ppt/0</a:t>
            </a:r>
            <a:r>
              <a:rPr lang="ru-RU" sz="800" dirty="0"/>
              <a:t>9.27</a:t>
            </a:r>
            <a:r>
              <a:rPr lang="en-US" sz="800" dirty="0"/>
              <a:t>/0</a:t>
            </a:r>
            <a:endParaRPr lang="ru-RU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8ABE33-7F2F-7CF2-8C7F-29142D0D47AD}"/>
              </a:ext>
            </a:extLst>
          </p:cNvPr>
          <p:cNvSpPr txBox="1"/>
          <p:nvPr/>
        </p:nvSpPr>
        <p:spPr>
          <a:xfrm>
            <a:off x="7327557" y="4359531"/>
            <a:ext cx="1488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27</a:t>
            </a:r>
            <a:r>
              <a:rPr lang="ru-RU" sz="1200" dirty="0"/>
              <a:t>.09.2024 г</a:t>
            </a:r>
          </a:p>
        </p:txBody>
      </p:sp>
    </p:spTree>
    <p:extLst>
      <p:ext uri="{BB962C8B-B14F-4D97-AF65-F5344CB8AC3E}">
        <p14:creationId xmlns:p14="http://schemas.microsoft.com/office/powerpoint/2010/main" val="104210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34EED59-9348-5514-60CA-4B3ACB2A5C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74364"/>
            <a:ext cx="9144000" cy="711058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pPr algn="l"/>
            <a:r>
              <a:rPr lang="ru-RU" sz="2100" dirty="0"/>
              <a:t>Решение </a:t>
            </a:r>
            <a:r>
              <a:rPr lang="ru-RU" sz="2100" b="1" dirty="0"/>
              <a:t>врачебной комиссии </a:t>
            </a:r>
            <a:r>
              <a:rPr lang="ru-RU" sz="2100" dirty="0"/>
              <a:t>– </a:t>
            </a:r>
            <a:r>
              <a:rPr lang="ru-RU" sz="2100" b="1" dirty="0"/>
              <a:t>возможность обеспечить пациента </a:t>
            </a:r>
            <a:r>
              <a:rPr lang="ru-RU" sz="2100" dirty="0"/>
              <a:t>инновационным </a:t>
            </a:r>
            <a:r>
              <a:rPr lang="ru-RU" sz="2100" b="1" dirty="0"/>
              <a:t>лекарственным препаратом, еще не включенным в ЖНВЛП</a:t>
            </a:r>
            <a:r>
              <a:rPr lang="ru-RU" sz="2100" dirty="0"/>
              <a:t>, как в амбулаторных (региональная льгота), так и в стационарных условиях (ОМС)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6F628CE-53D5-CD17-3595-2C4ACB7A5941}"/>
              </a:ext>
            </a:extLst>
          </p:cNvPr>
          <p:cNvSpPr/>
          <p:nvPr/>
        </p:nvSpPr>
        <p:spPr>
          <a:xfrm>
            <a:off x="223091" y="954807"/>
            <a:ext cx="8741885" cy="42965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323-ФЗ </a:t>
            </a: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«Об основах охраны здоровья граждан РФ»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53BFC52-9899-5022-388D-25D4376533DE}"/>
              </a:ext>
            </a:extLst>
          </p:cNvPr>
          <p:cNvSpPr/>
          <p:nvPr/>
        </p:nvSpPr>
        <p:spPr>
          <a:xfrm>
            <a:off x="223091" y="1553848"/>
            <a:ext cx="4213953" cy="850792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Статья 80</a:t>
            </a:r>
          </a:p>
          <a:p>
            <a:pPr defTabSz="685800"/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3. При оказании МП в рамках ПГГ, </a:t>
            </a:r>
            <a:r>
              <a:rPr lang="ru-RU" sz="1500" b="1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не подлежат оплате за счет личных средств граждан</a:t>
            </a:r>
            <a:r>
              <a:rPr lang="ru-RU" sz="1350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: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0FB2EFB-85AB-E42D-B128-DCB37F217CF1}"/>
              </a:ext>
            </a:extLst>
          </p:cNvPr>
          <p:cNvSpPr/>
          <p:nvPr/>
        </p:nvSpPr>
        <p:spPr>
          <a:xfrm>
            <a:off x="223092" y="2558290"/>
            <a:ext cx="4213952" cy="1452906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2) </a:t>
            </a:r>
            <a:r>
              <a:rPr lang="ru-RU" sz="1500" b="1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назначение и применение ... лекарственных препаратов, не входящих в перечень ЖНВЛП</a:t>
            </a:r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, ... в случаях их замены из-за индивидуальной непереносимости, по жизненным показаниям </a:t>
            </a:r>
            <a:r>
              <a:rPr lang="ru-RU" sz="1500" b="1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по решению врачебной комиссии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AADE27-4819-EAB6-AB84-FFC7B3F56DF3}"/>
              </a:ext>
            </a:extLst>
          </p:cNvPr>
          <p:cNvSpPr/>
          <p:nvPr/>
        </p:nvSpPr>
        <p:spPr>
          <a:xfrm>
            <a:off x="4706958" y="1553849"/>
            <a:ext cx="4258018" cy="850791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Статья 48</a:t>
            </a:r>
          </a:p>
          <a:p>
            <a:pPr algn="ctr" defTabSz="685800"/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Врачебная комиссия и консилиум врачей</a:t>
            </a:r>
            <a:endParaRPr lang="ru-RU" sz="1350" i="1" u="sng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4A2E5-019B-2661-75D4-F3602AC19937}"/>
              </a:ext>
            </a:extLst>
          </p:cNvPr>
          <p:cNvSpPr/>
          <p:nvPr/>
        </p:nvSpPr>
        <p:spPr>
          <a:xfrm>
            <a:off x="4706958" y="2558291"/>
            <a:ext cx="4258018" cy="1452906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2. </a:t>
            </a:r>
            <a:r>
              <a:rPr lang="ru-RU" sz="1500" b="1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Врачебная комиссия создается </a:t>
            </a:r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в медицинской организации </a:t>
            </a:r>
            <a:r>
              <a:rPr lang="ru-RU" sz="1500" b="1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в целях </a:t>
            </a:r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совершенствования организации оказания медицинской помощи, ... в том числе </a:t>
            </a:r>
            <a:r>
              <a:rPr lang="ru-RU" sz="1500" b="1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назначения лекарственных препаратов</a:t>
            </a:r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, обеспечения назначения и коррекции лечения...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8FD0F70-432B-02F7-E8F9-80FAA44516A2}"/>
              </a:ext>
            </a:extLst>
          </p:cNvPr>
          <p:cNvSpPr/>
          <p:nvPr/>
        </p:nvSpPr>
        <p:spPr>
          <a:xfrm>
            <a:off x="223091" y="4164846"/>
            <a:ext cx="8741885" cy="42965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Решение врачебной комиссии оформляется протоколом и вносится в медицинскую документацию пациента.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2B1DE0-CA52-4C9B-DDAA-2BBDA1BC6EE5}"/>
              </a:ext>
            </a:extLst>
          </p:cNvPr>
          <p:cNvSpPr txBox="1"/>
          <p:nvPr/>
        </p:nvSpPr>
        <p:spPr>
          <a:xfrm>
            <a:off x="114080" y="4762627"/>
            <a:ext cx="8850896" cy="3808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ru-RU" sz="825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Федеральный закон РФ от 21 ноября 2011 г. № 323 «Об основах охраны здоровья граждан в Российской Федерации»</a:t>
            </a:r>
          </a:p>
          <a:p>
            <a:pPr defTabSz="685800"/>
            <a:r>
              <a:rPr lang="ru-RU" sz="825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ЖНВЛП - жизненно необходимые и важнейшие лекарственные препараты; РФ – Российская Федерация; МП – медицинская помощь; ПГГ - программа государственных гарантий бесплатного оказания гражданам медицинской помощи; ОМС – обязательное медицинское страхование</a:t>
            </a:r>
          </a:p>
        </p:txBody>
      </p:sp>
    </p:spTree>
    <p:extLst>
      <p:ext uri="{BB962C8B-B14F-4D97-AF65-F5344CB8AC3E}">
        <p14:creationId xmlns:p14="http://schemas.microsoft.com/office/powerpoint/2010/main" val="487112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078089EC-FAEA-10DA-63D6-F30B246752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74364"/>
            <a:ext cx="9144000" cy="711058"/>
          </a:xfrm>
          <a:ln>
            <a:noFill/>
          </a:ln>
        </p:spPr>
        <p:txBody>
          <a:bodyPr>
            <a:normAutofit lnSpcReduction="10000"/>
          </a:bodyPr>
          <a:lstStyle/>
          <a:p>
            <a:pPr algn="l"/>
            <a:r>
              <a:rPr lang="ru-RU" sz="2100" dirty="0"/>
              <a:t>Алгоритм обеспечения пациента необходимым лекарством, если оно не входит в перечень ЖНВЛП. Амбулаторный этап.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83966C4-C2D8-7FF0-E7D3-55D929E6B065}"/>
              </a:ext>
            </a:extLst>
          </p:cNvPr>
          <p:cNvSpPr/>
          <p:nvPr/>
        </p:nvSpPr>
        <p:spPr>
          <a:xfrm>
            <a:off x="3403096" y="785421"/>
            <a:ext cx="2337808" cy="827466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Пациент </a:t>
            </a:r>
          </a:p>
          <a:p>
            <a:pPr algn="ctr" defTabSz="685800"/>
            <a:r>
              <a:rPr lang="ru-RU" sz="1400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С показаниями к назначению инклисирана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27D542-F99F-9A34-BF5D-B0A25834BA30}"/>
              </a:ext>
            </a:extLst>
          </p:cNvPr>
          <p:cNvSpPr/>
          <p:nvPr/>
        </p:nvSpPr>
        <p:spPr>
          <a:xfrm>
            <a:off x="454307" y="1495692"/>
            <a:ext cx="2683602" cy="2261405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Валидация права на льготное лекарственное обеспечение (890-ПП РФ):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Инвалидность 1ой/ неработающие 2ой группы;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Диабет;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Онкология;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другие</a:t>
            </a:r>
          </a:p>
          <a:p>
            <a:pPr defTabSz="685800"/>
            <a:endParaRPr lang="ru-RU" sz="1350" i="1" u="sng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0EF9542-7417-2DC4-648B-24DE2DF24223}"/>
              </a:ext>
            </a:extLst>
          </p:cNvPr>
          <p:cNvSpPr/>
          <p:nvPr/>
        </p:nvSpPr>
        <p:spPr>
          <a:xfrm>
            <a:off x="3403096" y="3613861"/>
            <a:ext cx="2517355" cy="980954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Проведение врачебной комиссии</a:t>
            </a:r>
          </a:p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Оформление протокола ВК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2689A90-2E0B-3CCB-ABEF-09857225362E}"/>
              </a:ext>
            </a:extLst>
          </p:cNvPr>
          <p:cNvSpPr/>
          <p:nvPr/>
        </p:nvSpPr>
        <p:spPr>
          <a:xfrm>
            <a:off x="6172339" y="2753655"/>
            <a:ext cx="2517355" cy="62147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Подача документов в региональный МЗ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02E0CC7-8CC7-9D6D-F2FF-4551377ACA01}"/>
              </a:ext>
            </a:extLst>
          </p:cNvPr>
          <p:cNvSpPr/>
          <p:nvPr/>
        </p:nvSpPr>
        <p:spPr>
          <a:xfrm>
            <a:off x="6172338" y="1495692"/>
            <a:ext cx="2517355" cy="62147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Закупка препарата</a:t>
            </a:r>
          </a:p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Обеспечение пациента</a:t>
            </a:r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7C0A60E7-F5A0-2CC6-E7CC-49355077B3E5}"/>
              </a:ext>
            </a:extLst>
          </p:cNvPr>
          <p:cNvSpPr/>
          <p:nvPr/>
        </p:nvSpPr>
        <p:spPr>
          <a:xfrm rot="16200000" flipH="1">
            <a:off x="2328718" y="421315"/>
            <a:ext cx="455825" cy="1692935"/>
          </a:xfrm>
          <a:prstGeom prst="bentArrow">
            <a:avLst>
              <a:gd name="adj1" fmla="val 25000"/>
              <a:gd name="adj2" fmla="val 27794"/>
              <a:gd name="adj3" fmla="val 33812"/>
              <a:gd name="adj4" fmla="val 34228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5" name="Arrow: Bent 14">
            <a:extLst>
              <a:ext uri="{FF2B5EF4-FFF2-40B4-BE49-F238E27FC236}">
                <a16:creationId xmlns:a16="http://schemas.microsoft.com/office/drawing/2014/main" id="{C235CF96-A92F-E51B-65AE-E615988773DC}"/>
              </a:ext>
            </a:extLst>
          </p:cNvPr>
          <p:cNvSpPr/>
          <p:nvPr/>
        </p:nvSpPr>
        <p:spPr>
          <a:xfrm rot="10800000" flipH="1">
            <a:off x="1796108" y="3757095"/>
            <a:ext cx="1606988" cy="455825"/>
          </a:xfrm>
          <a:prstGeom prst="bentArrow">
            <a:avLst>
              <a:gd name="adj1" fmla="val 25000"/>
              <a:gd name="adj2" fmla="val 27794"/>
              <a:gd name="adj3" fmla="val 33812"/>
              <a:gd name="adj4" fmla="val 34228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6" name="Arrow: Bent 15">
            <a:extLst>
              <a:ext uri="{FF2B5EF4-FFF2-40B4-BE49-F238E27FC236}">
                <a16:creationId xmlns:a16="http://schemas.microsoft.com/office/drawing/2014/main" id="{57FC1F43-5489-0DD8-0C2F-26C47FF423E1}"/>
              </a:ext>
            </a:extLst>
          </p:cNvPr>
          <p:cNvSpPr/>
          <p:nvPr/>
        </p:nvSpPr>
        <p:spPr>
          <a:xfrm rot="5400000" flipH="1">
            <a:off x="6409045" y="2886537"/>
            <a:ext cx="837142" cy="1814332"/>
          </a:xfrm>
          <a:prstGeom prst="bentArrow">
            <a:avLst>
              <a:gd name="adj1" fmla="val 18039"/>
              <a:gd name="adj2" fmla="val 21413"/>
              <a:gd name="adj3" fmla="val 28011"/>
              <a:gd name="adj4" fmla="val 26106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4806FAE8-BC91-9A8E-8530-E14958420F73}"/>
              </a:ext>
            </a:extLst>
          </p:cNvPr>
          <p:cNvSpPr/>
          <p:nvPr/>
        </p:nvSpPr>
        <p:spPr>
          <a:xfrm>
            <a:off x="7387542" y="2117170"/>
            <a:ext cx="303904" cy="636485"/>
          </a:xfrm>
          <a:prstGeom prst="upArrow">
            <a:avLst>
              <a:gd name="adj1" fmla="val 50000"/>
              <a:gd name="adj2" fmla="val 67139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8" name="Arrow: Bent 17">
            <a:extLst>
              <a:ext uri="{FF2B5EF4-FFF2-40B4-BE49-F238E27FC236}">
                <a16:creationId xmlns:a16="http://schemas.microsoft.com/office/drawing/2014/main" id="{169DC03B-C8CA-75F4-0B79-1A9F3167B140}"/>
              </a:ext>
            </a:extLst>
          </p:cNvPr>
          <p:cNvSpPr/>
          <p:nvPr/>
        </p:nvSpPr>
        <p:spPr>
          <a:xfrm flipH="1">
            <a:off x="5740902" y="1032364"/>
            <a:ext cx="1862650" cy="455825"/>
          </a:xfrm>
          <a:prstGeom prst="bentArrow">
            <a:avLst>
              <a:gd name="adj1" fmla="val 31594"/>
              <a:gd name="adj2" fmla="val 28190"/>
              <a:gd name="adj3" fmla="val 35756"/>
              <a:gd name="adj4" fmla="val 26106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8A0E5A-32B0-AAF7-33EB-0FF4C59D3257}"/>
              </a:ext>
            </a:extLst>
          </p:cNvPr>
          <p:cNvSpPr/>
          <p:nvPr/>
        </p:nvSpPr>
        <p:spPr>
          <a:xfrm>
            <a:off x="3709825" y="2083440"/>
            <a:ext cx="1903895" cy="98095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323-ФЗ</a:t>
            </a:r>
          </a:p>
          <a:p>
            <a:pPr algn="ctr" defTabSz="685800"/>
            <a:endParaRPr lang="ru-RU" sz="1500" b="1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  <a:p>
            <a:pPr algn="ctr" defTabSz="685800"/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Клинические рекомендации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33B809-8E0C-2401-2915-BC629FA69A35}"/>
              </a:ext>
            </a:extLst>
          </p:cNvPr>
          <p:cNvSpPr txBox="1"/>
          <p:nvPr/>
        </p:nvSpPr>
        <p:spPr>
          <a:xfrm>
            <a:off x="114079" y="4667031"/>
            <a:ext cx="9029921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Постановление Правительства РФ от 30 июля 1994 г. № 890 «О государственной поддержке развития медицинской промышленности и улучшении обеспечения населения и медицинских</a:t>
            </a:r>
          </a:p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 учреждений здравоохранения лекарственными средствами и изделиями медицинского назначения»</a:t>
            </a:r>
          </a:p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Федеральный закон РФ от 21 ноября 2011 г. № 323 «Об основах охраны здоровья граждан в Российской Федерации»</a:t>
            </a:r>
          </a:p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Федеральные клинические рекомендации «Нарушения липидного обмена» МЗ РФ, 2023 г</a:t>
            </a:r>
          </a:p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ЖНВЛП - жизненно необходимые и важнейшие лекарственные препараты; РФ – Российская Федерация; МЗ – Министерство здравоохранения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038FC98-1157-2218-8A1E-DD928A39A661}"/>
              </a:ext>
            </a:extLst>
          </p:cNvPr>
          <p:cNvSpPr/>
          <p:nvPr/>
        </p:nvSpPr>
        <p:spPr>
          <a:xfrm>
            <a:off x="7794099" y="3932206"/>
            <a:ext cx="1235821" cy="980954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/>
            <a:r>
              <a:rPr lang="ru-RU" sz="9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Дополнительные аргументы:</a:t>
            </a:r>
          </a:p>
          <a:p>
            <a:pPr indent="-81000" defTabSz="685800">
              <a:buFont typeface="Wingdings" panose="05000000000000000000" pitchFamily="2" charset="2"/>
              <a:buChar char="Ø"/>
            </a:pPr>
            <a:r>
              <a:rPr lang="ru-RU" sz="8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Рекомендация федерального центра</a:t>
            </a:r>
          </a:p>
          <a:p>
            <a:pPr indent="-81000" defTabSz="685800">
              <a:buFont typeface="Wingdings" panose="05000000000000000000" pitchFamily="2" charset="2"/>
              <a:buChar char="Ø"/>
            </a:pPr>
            <a:r>
              <a:rPr lang="ru-RU" sz="8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Инициация терапии в стационаре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2149BA-4227-ADE6-6BFE-35552CEE2713}"/>
              </a:ext>
            </a:extLst>
          </p:cNvPr>
          <p:cNvCxnSpPr>
            <a:cxnSpLocks/>
          </p:cNvCxnSpPr>
          <p:nvPr/>
        </p:nvCxnSpPr>
        <p:spPr>
          <a:xfrm flipH="1" flipV="1">
            <a:off x="5920449" y="4293458"/>
            <a:ext cx="1873651" cy="373573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605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B6F3F2A-9800-4218-AC0A-540C240B6A68}"/>
              </a:ext>
            </a:extLst>
          </p:cNvPr>
          <p:cNvSpPr txBox="1">
            <a:spLocks/>
          </p:cNvSpPr>
          <p:nvPr/>
        </p:nvSpPr>
        <p:spPr>
          <a:xfrm>
            <a:off x="419100" y="106484"/>
            <a:ext cx="8332756" cy="6948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 spc="-100" baseline="0">
                <a:solidFill>
                  <a:schemeClr val="tx1"/>
                </a:solidFill>
                <a:latin typeface="+mj-lt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Адресная помощь доступна для пациентов попадающих под критерии региональной льготы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4AEEC50-F0A8-41D9-B747-F707BA92308D}"/>
              </a:ext>
            </a:extLst>
          </p:cNvPr>
          <p:cNvSpPr/>
          <p:nvPr/>
        </p:nvSpPr>
        <p:spPr>
          <a:xfrm>
            <a:off x="3532150" y="785732"/>
            <a:ext cx="1882588" cy="57630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ПП РФ 890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01D899-3F99-479D-8480-2EDDB3674A20}"/>
              </a:ext>
            </a:extLst>
          </p:cNvPr>
          <p:cNvSpPr txBox="1"/>
          <p:nvPr/>
        </p:nvSpPr>
        <p:spPr>
          <a:xfrm>
            <a:off x="93167" y="4807790"/>
            <a:ext cx="84622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Постановление Правительства РФ от 30 июля 1994 г. № 890 «О государственной поддержке развития медицинской промышленности и улучшении обеспечения населения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и медицинских учреждений здравоохранения лекарственными средствами и изделиями медицинского назначения»</a:t>
            </a:r>
          </a:p>
        </p:txBody>
      </p:sp>
      <p:sp>
        <p:nvSpPr>
          <p:cNvPr id="18" name="Объект 8">
            <a:extLst>
              <a:ext uri="{FF2B5EF4-FFF2-40B4-BE49-F238E27FC236}">
                <a16:creationId xmlns:a16="http://schemas.microsoft.com/office/drawing/2014/main" id="{29B16F0D-7D44-4EEC-8BF2-9E30A1BFBEBB}"/>
              </a:ext>
            </a:extLst>
          </p:cNvPr>
          <p:cNvSpPr txBox="1">
            <a:spLocks/>
          </p:cNvSpPr>
          <p:nvPr/>
        </p:nvSpPr>
        <p:spPr>
          <a:xfrm>
            <a:off x="-1909227" y="1720206"/>
            <a:ext cx="11277600" cy="4817657"/>
          </a:xfrm>
          <a:prstGeom prst="rect">
            <a:avLst/>
          </a:prstGeom>
        </p:spPr>
        <p:txBody>
          <a:bodyPr vert="horz" lIns="0" tIns="0" rIns="0" bIns="0" spcCol="182880" rtlCol="0">
            <a:noAutofit/>
          </a:bodyPr>
          <a:lstStyle>
            <a:lvl1pPr marL="166684" indent="-166684" algn="l" defTabSz="1219170" rtl="0" eaLnBrk="1" latinLnBrk="0" hangingPunct="1">
              <a:spcBef>
                <a:spcPts val="1200"/>
              </a:spcBef>
              <a:buClrTx/>
              <a:buSzPct val="100000"/>
              <a:buFont typeface="Wingdings" charset="2"/>
              <a:buChar char="§"/>
              <a:tabLst>
                <a:tab pos="5331751" algn="r"/>
                <a:tab pos="10972526" algn="r"/>
              </a:tabLst>
              <a:defRPr sz="2000" b="0" i="0" kern="1200" spc="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63539" indent="-173034" algn="l" defTabSz="1219170" rtl="0" eaLnBrk="1" latinLnBrk="0" hangingPunct="1">
              <a:spcBef>
                <a:spcPts val="400"/>
              </a:spcBef>
              <a:buClrTx/>
              <a:buSzPct val="100000"/>
              <a:buFont typeface="Arial" pitchFamily="34" charset="0"/>
              <a:buChar char="–"/>
              <a:defRPr sz="1800" b="0" i="0" kern="1200" spc="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688957" indent="-168270" algn="l" defTabSz="1219170" rtl="0" eaLnBrk="1" latinLnBrk="0" hangingPunct="1">
              <a:spcBef>
                <a:spcPts val="400"/>
              </a:spcBef>
              <a:buClrTx/>
              <a:buSzPct val="100000"/>
              <a:buFont typeface="Arial" pitchFamily="34" charset="0"/>
              <a:buChar char="–"/>
              <a:defRPr sz="1600" b="0" i="0" kern="1200" spc="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855641" indent="-104772" algn="l" defTabSz="1219170" rtl="0" eaLnBrk="1" latinLnBrk="0" hangingPunct="1">
              <a:spcBef>
                <a:spcPts val="400"/>
              </a:spcBef>
              <a:buClrTx/>
              <a:buSzPct val="100000"/>
              <a:buFont typeface="Arial" pitchFamily="34" charset="0"/>
              <a:buChar char="–"/>
              <a:tabLst/>
              <a:defRPr sz="1400" b="0" i="0" kern="1200" spc="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033437" indent="-115885" algn="l" defTabSz="1219170" rtl="0" eaLnBrk="1" latinLnBrk="0" hangingPunct="1">
              <a:spcBef>
                <a:spcPts val="400"/>
              </a:spcBef>
              <a:buClrTx/>
              <a:buSzPct val="100000"/>
              <a:buFont typeface="Arial" pitchFamily="34" charset="0"/>
              <a:buChar char="–"/>
              <a:defRPr sz="1200" b="0" i="0" kern="1200" spc="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Wingdings" charset="2"/>
              <a:buNone/>
              <a:tabLst>
                <a:tab pos="5331751" algn="r"/>
                <a:tab pos="10972526" algn="r"/>
              </a:tabLst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9D9D9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7AA5AE1-BCBA-464A-A52F-1994D2F56BFF}"/>
              </a:ext>
            </a:extLst>
          </p:cNvPr>
          <p:cNvSpPr/>
          <p:nvPr/>
        </p:nvSpPr>
        <p:spPr>
          <a:xfrm>
            <a:off x="2093112" y="1519306"/>
            <a:ext cx="4957776" cy="634968"/>
          </a:xfrm>
          <a:prstGeom prst="roundRect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Регламентирует перечень груп населения и категорий заболеваний,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при амбулаторном лечении которых ЛС и ИМН отпускаются по рецептам врачей бесплатно (приложение №1 ПП РФ №890)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397FCC3-6563-4A03-B824-519939C9E564}"/>
              </a:ext>
            </a:extLst>
          </p:cNvPr>
          <p:cNvSpPr/>
          <p:nvPr/>
        </p:nvSpPr>
        <p:spPr>
          <a:xfrm>
            <a:off x="971542" y="2296215"/>
            <a:ext cx="2243142" cy="403555"/>
          </a:xfrm>
          <a:prstGeom prst="roundRect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Перечень групп населения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048D76D-0EA5-4CFB-804E-0FA6FB8C8A88}"/>
              </a:ext>
            </a:extLst>
          </p:cNvPr>
          <p:cNvSpPr/>
          <p:nvPr/>
        </p:nvSpPr>
        <p:spPr>
          <a:xfrm>
            <a:off x="5929317" y="2298431"/>
            <a:ext cx="2243142" cy="403555"/>
          </a:xfrm>
          <a:prstGeom prst="roundRect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Категории заболеваний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683D82-D790-4CEF-99E1-86A741B538CC}"/>
              </a:ext>
            </a:extLst>
          </p:cNvPr>
          <p:cNvSpPr txBox="1"/>
          <p:nvPr/>
        </p:nvSpPr>
        <p:spPr>
          <a:xfrm>
            <a:off x="503949" y="2887388"/>
            <a:ext cx="316061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marR="0" lvl="2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инвалиды I и II группы неработающие</a:t>
            </a:r>
          </a:p>
          <a:p>
            <a:pPr marL="180000" marR="0" lvl="2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дети инвалиды</a:t>
            </a:r>
          </a:p>
          <a:p>
            <a:pPr marL="180000" marR="0" lvl="2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«чернобыльцы»</a:t>
            </a:r>
          </a:p>
          <a:p>
            <a:pPr marL="180000" marR="0" lvl="2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узники концлагерей</a:t>
            </a:r>
          </a:p>
          <a:p>
            <a:pPr marL="180000" marR="0" lvl="2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ветераны боевых действий</a:t>
            </a:r>
          </a:p>
          <a:p>
            <a:pPr marL="180000" marR="0" lvl="2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другие...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4665E5-2F9F-46FA-B9D4-3A5D440ECD90}"/>
              </a:ext>
            </a:extLst>
          </p:cNvPr>
          <p:cNvSpPr txBox="1"/>
          <p:nvPr/>
        </p:nvSpPr>
        <p:spPr>
          <a:xfrm>
            <a:off x="5479438" y="2887388"/>
            <a:ext cx="33802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диабет (все лекарственные средства)</a:t>
            </a:r>
          </a:p>
          <a:p>
            <a:pPr marL="1800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онкология (все лекарственные средства)</a:t>
            </a:r>
          </a:p>
          <a:p>
            <a:pPr marL="1800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ВИЧ/СПИД (все лекарственные средства)</a:t>
            </a:r>
          </a:p>
          <a:p>
            <a:pPr marL="1800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шизофрения (все лекарственные средства)</a:t>
            </a:r>
          </a:p>
          <a:p>
            <a:pPr marL="1800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другие...</a:t>
            </a:r>
          </a:p>
        </p:txBody>
      </p:sp>
    </p:spTree>
    <p:extLst>
      <p:ext uri="{BB962C8B-B14F-4D97-AF65-F5344CB8AC3E}">
        <p14:creationId xmlns:p14="http://schemas.microsoft.com/office/powerpoint/2010/main" val="404430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BFF09-A0F5-41B9-979E-36C2FCCD9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49" y="4883900"/>
            <a:ext cx="8643551" cy="720090"/>
          </a:xfrm>
        </p:spPr>
        <p:txBody>
          <a:bodyPr>
            <a:noAutofit/>
          </a:bodyPr>
          <a:lstStyle/>
          <a:p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Федеральный 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закон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от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21.11.2011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№ 323-ФЗ 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"Об основах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охраны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здоровья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граждан 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в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Российской</a:t>
            </a:r>
            <a:r>
              <a:rPr lang="en-US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800" b="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 Федерации</a:t>
            </a:r>
            <a:br>
              <a:rPr lang="ru-RU" sz="2000" b="0" dirty="0"/>
            </a:br>
            <a:endParaRPr lang="ru-RU" sz="2000" b="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4A9D6-C44A-445B-9065-F1D910ED2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78" y="1522019"/>
            <a:ext cx="7950771" cy="3263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5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Статья 37. Организация оказания медицинской помощи</a:t>
            </a:r>
          </a:p>
          <a:p>
            <a:pPr marL="0" indent="0" algn="just">
              <a:buNone/>
            </a:pPr>
            <a:r>
              <a:rPr lang="ru-RU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15. </a:t>
            </a:r>
            <a:r>
              <a:rPr lang="ru-RU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Назначение и применение лекарственных препаратов, медицинских изделий и специализированных продуктов лечебного питания, </a:t>
            </a:r>
            <a:r>
              <a:rPr lang="ru-RU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 входящих в соответствующий стандарт медицинской помощи или не предусмотренных соответствующей клинической рекомендацией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допускаются в случае наличия медицинских показаний (индивидуальной непереносимости, по жизненным показаниям) по решению врачебной комиссии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Действие данного требования может быть изменено в отношении медицинских организаций частной системы здравоохранения - участников экспериментального правового режима в сфере цифровых инноваций в соответствии с программой экспериментального правового режима в сфере цифровых инноваций, утверждаемой в соответствии с Федеральным законом от 31 июля 2020 года N 258-ФЗ "Об экспериментальных правовых режимах в сфере цифровых инноваций в Российской Федерации".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6BFFE-4E04-45A4-8D10-2A5ED4F176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6423025"/>
            <a:ext cx="2286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lang="en-US" sz="900" kern="1200" smtClean="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547CF9-5B10-D24F-A8D7-45A9778164F7}" type="slidenum">
              <a:rPr lang="uk-UA" smtClean="0"/>
              <a:pPr/>
              <a:t>13</a:t>
            </a:fld>
            <a:endParaRPr lang="uk-U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220766-ABB0-39F5-4611-193E3D001717}"/>
              </a:ext>
            </a:extLst>
          </p:cNvPr>
          <p:cNvSpPr txBox="1"/>
          <p:nvPr/>
        </p:nvSpPr>
        <p:spPr>
          <a:xfrm>
            <a:off x="679621" y="154459"/>
            <a:ext cx="664175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ru-RU" sz="2000" dirty="0">
                <a:latin typeface="+mj-lt"/>
              </a:rPr>
              <a:t>Адресная помощь</a:t>
            </a:r>
            <a:r>
              <a:rPr lang="en-US" sz="2000" dirty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по решению врачебной комиссии</a:t>
            </a:r>
          </a:p>
        </p:txBody>
      </p:sp>
    </p:spTree>
    <p:extLst>
      <p:ext uri="{BB962C8B-B14F-4D97-AF65-F5344CB8AC3E}">
        <p14:creationId xmlns:p14="http://schemas.microsoft.com/office/powerpoint/2010/main" val="3715268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E40592-2152-4C61-AC3E-FDA718470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25" y="683142"/>
            <a:ext cx="6730410" cy="72367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Адресная помощь в Московской области</a:t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B1359B-0EE4-4A41-918C-E98F12E4A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06153"/>
            <a:ext cx="7886700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" b="1" dirty="0"/>
              <a:t>Обеспечение конкретного пациента по решению врачебной комиссии в Московской области регулируются распоряжением 81-р от 31.03.2022 года </a:t>
            </a:r>
            <a:r>
              <a:rPr lang="ru-RU" sz="1500" dirty="0"/>
              <a:t>(в редакции распоряжения Министерства здравоохранения Московской области от 16.02.2024)</a:t>
            </a:r>
          </a:p>
          <a:p>
            <a:pPr marL="0" indent="0">
              <a:buNone/>
            </a:pPr>
            <a:endParaRPr lang="ru-RU" sz="1050" dirty="0"/>
          </a:p>
          <a:p>
            <a:pPr marL="0" indent="0">
              <a:buNone/>
            </a:pPr>
            <a:r>
              <a:rPr lang="ru-RU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Обеспечение граждан</a:t>
            </a:r>
            <a:r>
              <a:rPr lang="ru-RU" sz="1350" dirty="0">
                <a:latin typeface="Calibri" panose="020F0502020204030204" pitchFamily="34" charset="0"/>
                <a:cs typeface="Calibri" panose="020F0502020204030204" pitchFamily="34" charset="0"/>
              </a:rPr>
              <a:t>, имеющих право на обеспечение лекарственными препаратами, зарегистрированными на территории РФ, при амбулаторном лечении которых лекарственные препараты отпускаются бесплатно </a:t>
            </a:r>
            <a:r>
              <a:rPr lang="ru-RU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 наличии медицинских показаний (индивидуальная непереносимость, по жизненным показаниям)</a:t>
            </a:r>
            <a:r>
              <a:rPr lang="ru-RU" sz="1350" dirty="0">
                <a:latin typeface="Calibri" panose="020F0502020204030204" pitchFamily="34" charset="0"/>
                <a:cs typeface="Calibri" panose="020F0502020204030204" pitchFamily="34" charset="0"/>
              </a:rPr>
              <a:t> не входящих в соответствующий стандарт медицинской помощи или не входящих в перечень ЖНВЛП, </a:t>
            </a:r>
            <a:r>
              <a:rPr lang="ru-RU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торговым наименованиям</a:t>
            </a:r>
            <a:r>
              <a:rPr lang="ru-RU" sz="1350" dirty="0">
                <a:latin typeface="Calibri" panose="020F0502020204030204" pitchFamily="34" charset="0"/>
                <a:cs typeface="Calibri" panose="020F0502020204030204" pitchFamily="34" charset="0"/>
              </a:rPr>
              <a:t> осуществятся в соответствии с настоящим порядком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8DD48-7940-AB78-06A0-965E206F1E33}"/>
              </a:ext>
            </a:extLst>
          </p:cNvPr>
          <p:cNvSpPr txBox="1"/>
          <p:nvPr/>
        </p:nvSpPr>
        <p:spPr>
          <a:xfrm>
            <a:off x="451022" y="4948881"/>
            <a:ext cx="67304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/>
              <a:t>распоряжением 81-р от 31.03.2022 года (в редакции распоряжения Министерства здравоохранения Московской области от 16.02.2024)</a:t>
            </a:r>
          </a:p>
          <a:p>
            <a:pPr algn="l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46086969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BFF09-A0F5-41B9-979E-36C2FCCD9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15447"/>
            <a:ext cx="7168116" cy="72009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Федеральный закон от 21.11.2011 № 323-ФЗ "Об основах охраны здоровья граждан в Российской Федерации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4A9D6-C44A-445B-9065-F1D910ED2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369219"/>
            <a:ext cx="7345769" cy="3263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5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Статья 48. Врачебная комиссия и консилиум врачей</a:t>
            </a:r>
          </a:p>
          <a:p>
            <a:pPr marL="0" indent="0" algn="just">
              <a:buNone/>
            </a:pPr>
            <a:r>
              <a:rPr lang="ru-RU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ru-RU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Врачебная комиссия состоит из врачей и возглавляется руководителем медицинской организации или одним из его заместителей.</a:t>
            </a:r>
          </a:p>
          <a:p>
            <a:pPr marL="0" indent="0" algn="just">
              <a:buNone/>
            </a:pPr>
            <a:r>
              <a:rPr lang="ru-RU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ru-RU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Врачебная комиссия создается в медицинской организации </a:t>
            </a:r>
            <a:r>
              <a:rPr lang="ru-RU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целях совершенствования организации оказания медицинской помощи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принятия решений в наиболее сложных и конфликтных случаях по вопросам профилактики, диагностики, лечения </a:t>
            </a:r>
            <a:r>
              <a:rPr lang="ru-RU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медицинской реабилитации, определения трудоспособности граждан и профессиональной пригодности некоторых категорий работников, осуществления оценки качества, обоснованности и эффективности лечебно-диагностических мероприятий, в том числе назначения лекарственных препаратов, обеспечения назначения и коррекции лечения в целях учета данных пациентов при обеспечении лекарственными препаратами, трансплантации (пересадки) органов и тканей человека, медицинской реабилитации, а также принятия решения по иным медицинским вопросам. </a:t>
            </a:r>
            <a:r>
              <a:rPr lang="ru-RU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Решение врачебной комиссии оформляется протоколом и вносится в медицинскую документацию пациента.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6BFFE-4E04-45A4-8D10-2A5ED4F176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6423025"/>
            <a:ext cx="2286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lang="en-US" sz="900" kern="1200" smtClean="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547CF9-5B10-D24F-A8D7-45A9778164F7}" type="slidenum">
              <a:rPr lang="uk-UA" smtClean="0"/>
              <a:pPr/>
              <a:t>15</a:t>
            </a:fld>
            <a:endParaRPr lang="uk-U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9898BF-CD00-70A6-885F-DC7C278C53CA}"/>
              </a:ext>
            </a:extLst>
          </p:cNvPr>
          <p:cNvSpPr txBox="1"/>
          <p:nvPr/>
        </p:nvSpPr>
        <p:spPr>
          <a:xfrm>
            <a:off x="580768" y="4904849"/>
            <a:ext cx="71916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ru-RU" sz="800" dirty="0">
                <a:solidFill>
                  <a:schemeClr val="tx1"/>
                </a:solidFill>
                <a:ea typeface="+mn-ea"/>
                <a:cs typeface="+mn-cs"/>
              </a:rPr>
              <a:t>Федеральный закон от 21.11.2011 № 323-ФЗ "Об основах охраны здоровья граждан в Российской Федерации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2443011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8BD0-EADC-8F2C-EFF8-ECD81AB4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80" y="178736"/>
            <a:ext cx="8758409" cy="966783"/>
          </a:xfrm>
        </p:spPr>
        <p:txBody>
          <a:bodyPr anchor="ctr"/>
          <a:lstStyle/>
          <a:p>
            <a:r>
              <a:rPr lang="ru-RU" sz="2100" dirty="0">
                <a:latin typeface="Arial Black" panose="020B0A04020102020204" pitchFamily="34" charset="0"/>
              </a:rPr>
              <a:t>Врачебная комиссия</a:t>
            </a:r>
            <a:br>
              <a:rPr lang="ru-RU" sz="2100" dirty="0">
                <a:latin typeface="Arial Black" panose="020B0A04020102020204" pitchFamily="34" charset="0"/>
              </a:rPr>
            </a:br>
            <a:br>
              <a:rPr lang="ru-RU" sz="2100" dirty="0">
                <a:latin typeface="Arial Black" panose="020B0A04020102020204" pitchFamily="34" charset="0"/>
              </a:rPr>
            </a:br>
            <a:r>
              <a:rPr lang="ru-RU" sz="1650" i="1" dirty="0">
                <a:latin typeface="Arial" panose="020B0604020202020204" pitchFamily="34" charset="0"/>
                <a:cs typeface="Arial" panose="020B0604020202020204" pitchFamily="34" charset="0"/>
              </a:rPr>
              <a:t>Приказ МЗ РФ 502Н «Об утверждении порядка создания и деятельности ВК»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EEF8D6-43FE-1A73-90C3-0DFFE98D5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88" y="1209781"/>
            <a:ext cx="3732239" cy="32748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EFC5BC-31F8-F717-98A5-FC95A2EDA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981" y="1209781"/>
            <a:ext cx="4606907" cy="3274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A52D61-C66B-A4A6-1D90-E4643276A4CD}"/>
              </a:ext>
            </a:extLst>
          </p:cNvPr>
          <p:cNvSpPr txBox="1"/>
          <p:nvPr/>
        </p:nvSpPr>
        <p:spPr>
          <a:xfrm>
            <a:off x="66196" y="4826265"/>
            <a:ext cx="66765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ru-RU" sz="9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Приказ Министерства здравоохранения и социального развития РФ от 5 мая 2012 г. № 502Н «Об утверждении порядка создания и </a:t>
            </a:r>
          </a:p>
          <a:p>
            <a:pPr algn="l"/>
            <a:r>
              <a:rPr lang="ru-RU" sz="9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деятельности врачебной комиссии медицинской организации»</a:t>
            </a:r>
          </a:p>
        </p:txBody>
      </p:sp>
    </p:spTree>
    <p:extLst>
      <p:ext uri="{BB962C8B-B14F-4D97-AF65-F5344CB8AC3E}">
        <p14:creationId xmlns:p14="http://schemas.microsoft.com/office/powerpoint/2010/main" val="312681249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670184E-086D-64AA-7A32-16ECA3ED4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3EF1912-F100-5666-A394-69E19C69038F}"/>
              </a:ext>
            </a:extLst>
          </p:cNvPr>
          <p:cNvSpPr txBox="1">
            <a:spLocks/>
          </p:cNvSpPr>
          <p:nvPr/>
        </p:nvSpPr>
        <p:spPr>
          <a:xfrm>
            <a:off x="184417" y="96537"/>
            <a:ext cx="8556823" cy="6948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 spc="-100" baseline="0">
                <a:solidFill>
                  <a:schemeClr val="tx1"/>
                </a:solidFill>
                <a:latin typeface="+mj-lt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ru-RU" sz="2100" b="0" dirty="0">
                <a:ea typeface="+mn-ea"/>
                <a:cs typeface="+mn-cs"/>
              </a:rPr>
              <a:t>Федеральная льгота (ОНЛС).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F76EAA-7091-BF2A-2C18-59B31F3D4056}"/>
              </a:ext>
            </a:extLst>
          </p:cNvPr>
          <p:cNvSpPr txBox="1"/>
          <p:nvPr/>
        </p:nvSpPr>
        <p:spPr>
          <a:xfrm>
            <a:off x="49100" y="4278954"/>
            <a:ext cx="9045800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ru-RU" sz="75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Федеральный закон от 17 июля 1999 № 178-ФЗ «О государственной социальной помощи», </a:t>
            </a:r>
            <a:r>
              <a:rPr 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http://www.consultant.ru/document/cons_doc_LAW_23735/</a:t>
            </a:r>
            <a:endParaRPr lang="ru-RU" sz="75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/>
            <a:r>
              <a:rPr lang="ru-RU" sz="75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 Постановление Правительства РФ от 20.04.2023 N 629 "Об установлении норматива финансовых затрат в месяц на одного гражданина, получающего государственную социальную помощь в виде социальной услуги по обеспечению в соответствии со стандартами медицинской помощи по рецептам врача (фельдшера) лекарственными препаратами для медицинского применения, медицинскими изделиями, а также специализированными продуктами лечебного питания для детей-инвалидов, в 2023 году" - КонсультантПлюс (consultant.ru)</a:t>
            </a:r>
            <a:r>
              <a:rPr lang="ru-RU" sz="75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685800"/>
            <a:r>
              <a:rPr lang="ru-RU" sz="75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kumimoji="0" lang="ru-RU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 личного архива</a:t>
            </a:r>
            <a:endParaRPr lang="ru-RU" sz="75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FAB311A-A894-B629-F4C1-41087821893D}"/>
              </a:ext>
            </a:extLst>
          </p:cNvPr>
          <p:cNvSpPr/>
          <p:nvPr/>
        </p:nvSpPr>
        <p:spPr>
          <a:xfrm>
            <a:off x="398040" y="853062"/>
            <a:ext cx="6384806" cy="4744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685800">
              <a:defRPr/>
            </a:pPr>
            <a:r>
              <a:rPr lang="ru-RU" sz="1500" kern="0" dirty="0">
                <a:solidFill>
                  <a:srgbClr val="000000"/>
                </a:solidFill>
                <a:latin typeface="Arial Black" panose="020B0A04020102020204"/>
              </a:rPr>
              <a:t>ФЗ 178 "О государственной социальной помощи"</a:t>
            </a:r>
            <a:endParaRPr lang="ru-RU" sz="1500" kern="0" dirty="0">
              <a:solidFill>
                <a:srgbClr val="FFFFFF"/>
              </a:solidFill>
              <a:latin typeface="Arial" panose="020B0604020202020204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BE936A9-6B92-B924-882B-94882116DB46}"/>
              </a:ext>
            </a:extLst>
          </p:cNvPr>
          <p:cNvGraphicFramePr/>
          <p:nvPr/>
        </p:nvGraphicFramePr>
        <p:xfrm>
          <a:off x="398039" y="1398970"/>
          <a:ext cx="6979931" cy="306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Овал 31">
            <a:extLst>
              <a:ext uri="{FF2B5EF4-FFF2-40B4-BE49-F238E27FC236}">
                <a16:creationId xmlns:a16="http://schemas.microsoft.com/office/drawing/2014/main" id="{78E30027-2D96-546D-5916-1D2AFCAEE6C7}"/>
              </a:ext>
            </a:extLst>
          </p:cNvPr>
          <p:cNvSpPr/>
          <p:nvPr/>
        </p:nvSpPr>
        <p:spPr bwMode="auto">
          <a:xfrm>
            <a:off x="7431942" y="1090310"/>
            <a:ext cx="1440201" cy="1269000"/>
          </a:xfrm>
          <a:prstGeom prst="ellipse">
            <a:avLst/>
          </a:prstGeom>
          <a:solidFill>
            <a:srgbClr val="FF732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kern="0" dirty="0">
                <a:solidFill>
                  <a:prstClr val="white"/>
                </a:solidFill>
                <a:latin typeface="Arial"/>
              </a:rPr>
              <a:t>Около</a:t>
            </a:r>
            <a:r>
              <a:rPr lang="en-US" sz="900" b="1" kern="0" dirty="0">
                <a:solidFill>
                  <a:prstClr val="white"/>
                </a:solidFill>
                <a:latin typeface="Arial"/>
              </a:rPr>
              <a:t> </a:t>
            </a:r>
            <a:endParaRPr lang="ru-RU" sz="900" b="1" kern="0" dirty="0">
              <a:solidFill>
                <a:prstClr val="white"/>
              </a:solidFill>
              <a:latin typeface="Arial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kern="0" dirty="0">
                <a:solidFill>
                  <a:prstClr val="white"/>
                </a:solidFill>
                <a:latin typeface="Arial"/>
              </a:rPr>
              <a:t>75%*</a:t>
            </a:r>
            <a:endParaRPr lang="ru-RU" sz="900" b="1" kern="0" dirty="0">
              <a:solidFill>
                <a:prstClr val="white"/>
              </a:solidFill>
              <a:latin typeface="Arial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kern="0" dirty="0">
                <a:solidFill>
                  <a:prstClr val="white"/>
                </a:solidFill>
                <a:latin typeface="Arial"/>
              </a:rPr>
              <a:t>льготников отказываются от лекарств</a:t>
            </a:r>
          </a:p>
        </p:txBody>
      </p:sp>
    </p:spTree>
    <p:extLst>
      <p:ext uri="{BB962C8B-B14F-4D97-AF65-F5344CB8AC3E}">
        <p14:creationId xmlns:p14="http://schemas.microsoft.com/office/powerpoint/2010/main" val="402680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B6F3F2A-9800-4218-AC0A-540C240B6A68}"/>
              </a:ext>
            </a:extLst>
          </p:cNvPr>
          <p:cNvSpPr txBox="1">
            <a:spLocks/>
          </p:cNvSpPr>
          <p:nvPr/>
        </p:nvSpPr>
        <p:spPr>
          <a:xfrm>
            <a:off x="0" y="109361"/>
            <a:ext cx="9041115" cy="4603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 spc="-100" baseline="0">
                <a:solidFill>
                  <a:schemeClr val="tx1"/>
                </a:solidFill>
                <a:latin typeface="+mj-lt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В</a:t>
            </a:r>
            <a:r>
              <a:rPr kumimoji="0" lang="ru-RU" sz="2200" b="0" i="0" u="none" strike="noStrike" kern="1200" cap="none" spc="-10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озможности</a:t>
            </a:r>
            <a:r>
              <a:rPr kumimoji="0" lang="ru-RU" sz="22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ЛЛО </a:t>
            </a:r>
            <a:r>
              <a:rPr kumimoji="0" lang="ru-RU" sz="2200" b="0" i="0" u="none" strike="noStrike" kern="1200" cap="none" spc="-10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дислипидемии</a:t>
            </a:r>
            <a:r>
              <a:rPr kumimoji="0" lang="ru-RU" sz="22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на амбулаторном этапе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0CBC403-81DE-44FE-A4EF-2793426521E2}"/>
              </a:ext>
            </a:extLst>
          </p:cNvPr>
          <p:cNvSpPr/>
          <p:nvPr/>
        </p:nvSpPr>
        <p:spPr>
          <a:xfrm>
            <a:off x="195035" y="889116"/>
            <a:ext cx="422753" cy="1762874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Кому положено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7EA4A94-5DD9-35C8-D875-2A767CF4F4BA}"/>
              </a:ext>
            </a:extLst>
          </p:cNvPr>
          <p:cNvSpPr/>
          <p:nvPr/>
        </p:nvSpPr>
        <p:spPr>
          <a:xfrm>
            <a:off x="195033" y="2721047"/>
            <a:ext cx="422753" cy="1508915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Какие лекарства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CC6E8FD-3EF9-5181-F787-48004913C742}"/>
              </a:ext>
            </a:extLst>
          </p:cNvPr>
          <p:cNvSpPr/>
          <p:nvPr/>
        </p:nvSpPr>
        <p:spPr>
          <a:xfrm>
            <a:off x="741114" y="907867"/>
            <a:ext cx="1802551" cy="1658837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Инвалиды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(1, 2, 3 группы)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rgbClr val="0237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Инвалиды войны, ветераны ВОВ, ветераны боевых действий*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FA27EA5-9FB4-4B00-2FF1-9230E6522729}"/>
              </a:ext>
            </a:extLst>
          </p:cNvPr>
          <p:cNvSpPr/>
          <p:nvPr/>
        </p:nvSpPr>
        <p:spPr>
          <a:xfrm>
            <a:off x="2737184" y="912913"/>
            <a:ext cx="3964188" cy="1658837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ru-RU" sz="1050" b="1" i="0" u="none" strike="noStrike" kern="0" cap="none" spc="0" normalizeH="0" baseline="0" noProof="0" dirty="0">
              <a:ln>
                <a:noFill/>
              </a:ln>
              <a:solidFill>
                <a:srgbClr val="0237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F179F65-4872-DF3A-2E26-5E720C2247DB}"/>
              </a:ext>
            </a:extLst>
          </p:cNvPr>
          <p:cNvSpPr/>
          <p:nvPr/>
        </p:nvSpPr>
        <p:spPr>
          <a:xfrm>
            <a:off x="6964178" y="912913"/>
            <a:ext cx="1923505" cy="1658837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sng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Пациенты, перенесшие: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Инфаркт миокарда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Инсульт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Аортокоронарное шунтирование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Ангиопластика коронарных артерий со стентированием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Катетерная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абляция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ИБС + ФП + ХСН***</a:t>
            </a:r>
          </a:p>
        </p:txBody>
      </p:sp>
      <p:sp>
        <p:nvSpPr>
          <p:cNvPr id="33" name="Left Brace 32">
            <a:extLst>
              <a:ext uri="{FF2B5EF4-FFF2-40B4-BE49-F238E27FC236}">
                <a16:creationId xmlns:a16="http://schemas.microsoft.com/office/drawing/2014/main" id="{DEA41F0A-DC2E-9B1B-363F-4C0BFB4F70E5}"/>
              </a:ext>
            </a:extLst>
          </p:cNvPr>
          <p:cNvSpPr/>
          <p:nvPr/>
        </p:nvSpPr>
        <p:spPr>
          <a:xfrm rot="16200000">
            <a:off x="3699031" y="-219766"/>
            <a:ext cx="148647" cy="5856035"/>
          </a:xfrm>
          <a:prstGeom prst="leftBrac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0" cap="none" spc="0" normalizeH="0" baseline="0" noProof="0">
              <a:ln>
                <a:noFill/>
              </a:ln>
              <a:solidFill>
                <a:srgbClr val="0237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8EAC0E38-1AF2-AE01-64ED-1F0CDF74115E}"/>
              </a:ext>
            </a:extLst>
          </p:cNvPr>
          <p:cNvSpPr/>
          <p:nvPr/>
        </p:nvSpPr>
        <p:spPr>
          <a:xfrm>
            <a:off x="741113" y="2932356"/>
            <a:ext cx="5960259" cy="642201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Любой статин, </a:t>
            </a:r>
            <a:r>
              <a:rPr kumimoji="0" lang="ru-RU" sz="1050" b="1" i="0" u="none" strike="noStrike" kern="0" cap="none" spc="0" normalizeH="0" baseline="0" noProof="0" dirty="0" err="1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Эзетимиб</a:t>
            </a: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ru-RU" sz="1050" b="1" i="0" u="none" strike="noStrike" kern="0" cap="none" spc="0" normalizeH="0" baseline="0" noProof="0" dirty="0" err="1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Алирокумаб</a:t>
            </a: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****, </a:t>
            </a:r>
            <a:r>
              <a:rPr kumimoji="0" lang="ru-RU" sz="1050" b="1" i="0" u="none" strike="noStrike" kern="0" cap="none" spc="0" normalizeH="0" baseline="0" noProof="0" dirty="0" err="1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Эволокумаб</a:t>
            </a: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****, </a:t>
            </a:r>
            <a:r>
              <a:rPr kumimoji="0" lang="ru-RU" sz="1050" b="1" i="0" u="none" strike="noStrike" kern="0" cap="none" spc="0" normalizeH="0" baseline="0" noProof="0" dirty="0" err="1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Инклисиран</a:t>
            </a: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 решению Врачебной комиссии</a:t>
            </a: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*****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EABA921-8EE7-BAAD-5113-3E345537B7B6}"/>
              </a:ext>
            </a:extLst>
          </p:cNvPr>
          <p:cNvSpPr/>
          <p:nvPr/>
        </p:nvSpPr>
        <p:spPr>
          <a:xfrm>
            <a:off x="6964177" y="2935877"/>
            <a:ext cx="1911864" cy="642200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Аторвастатин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>
                <a:ln>
                  <a:noFill/>
                </a:ln>
                <a:solidFill>
                  <a:srgbClr val="9ABFD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Симвастатин***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80EB272-97FB-BF23-E0FF-0FAEE6509EA2}"/>
              </a:ext>
            </a:extLst>
          </p:cNvPr>
          <p:cNvSpPr/>
          <p:nvPr/>
        </p:nvSpPr>
        <p:spPr>
          <a:xfrm>
            <a:off x="741114" y="3699063"/>
            <a:ext cx="5960258" cy="50898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При условии сохранения набора социальных услуг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(нет замены его на денежный эквивалент)! 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3C4F17A-DB0A-0EF5-ED2A-95B3114EE32F}"/>
              </a:ext>
            </a:extLst>
          </p:cNvPr>
          <p:cNvSpPr/>
          <p:nvPr/>
        </p:nvSpPr>
        <p:spPr>
          <a:xfrm>
            <a:off x="6964177" y="3694691"/>
            <a:ext cx="1911864" cy="53156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Не имеющие право на получение набора социальных услуг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0ACABEB-342B-7ABD-4216-71B0E71920A7}"/>
              </a:ext>
            </a:extLst>
          </p:cNvPr>
          <p:cNvSpPr txBox="1"/>
          <p:nvPr/>
        </p:nvSpPr>
        <p:spPr>
          <a:xfrm>
            <a:off x="43543" y="4312503"/>
            <a:ext cx="91004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*Федеральный закон РФ от 17 июля 1999 г. № 178 «О государственной социальной помощи»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**Постановление Правительства РФ от 30 июля 1994 г. № 890 «О государственной поддержке развития медицинской промышленности и улучшении обеспечения населения и медицинских учреждений здравоохранения лекарственными средствами и изделиями медицинского назначения»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***Приказ Минздрава России от 06.02.2024 N 37н "Об утверждении перечня лекарственных препаратов в целях обеспечения в амбулаторных условиях лекарственными препаратами лиц, находящихся под диспансерным наблюдением, которые перенесли острое нарушение мозгового кровообращения, инфаркт миокарда, страдающих ишемической болезнью сердца в сочетании с фибрилляцией предсердий и хронической сердечной недостаточностью с подтвержденным эхокардиографией в течение предшествующих 12 месяцев значением фракции выброса левого желудочка &lt;= 40%, а также которым выполнены аортокоронарное шунтирование, ангиопластика коронарных артерий со стентированием и </a:t>
            </a:r>
            <a:r>
              <a:rPr kumimoji="0" lang="ru-RU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катетерная</a:t>
            </a: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абляция по поводу сердечно-сосудистых заболеваний"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****Перечень жизненно необходимых и важнейших лекарственных препаратов для медицинского применения. Распоряжение Правительства РФ от 12 октября 2019 г. N 2406-р (ред. от 16.04.2024)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*****Федеральный закон РФ от 21 ноября 2011 г. № 323 «Об основах здоровья граждан в Российской Федерации»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05640" y="929371"/>
            <a:ext cx="217068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Инвалиды 1ой, неработающие инвалиды 2ой группы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rgbClr val="0237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Герои Советского Союза, Герои Российской Федерации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Ветеран боевых действий на территориях других государств**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67727" y="936764"/>
            <a:ext cx="196253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sng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Пациенты с диагнозом: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Диабет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ВИЧ/СПИД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Онкология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Шизофрения и эпилепсия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Лепра</a:t>
            </a:r>
          </a:p>
          <a:p>
            <a:pPr marL="214313" marR="0" lvl="0" indent="-214313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237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Психические заболевания**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0BBFFA-EFA2-6E0D-C604-0A550E64D913}"/>
              </a:ext>
            </a:extLst>
          </p:cNvPr>
          <p:cNvSpPr txBox="1"/>
          <p:nvPr/>
        </p:nvSpPr>
        <p:spPr>
          <a:xfrm>
            <a:off x="784259" y="556966"/>
            <a:ext cx="172483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Федеральная льгота (ОНЛС)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178-ФЗ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76ED56-27D8-C764-6DF3-B5E3B0C20135}"/>
              </a:ext>
            </a:extLst>
          </p:cNvPr>
          <p:cNvSpPr txBox="1"/>
          <p:nvPr/>
        </p:nvSpPr>
        <p:spPr>
          <a:xfrm>
            <a:off x="3744850" y="542883"/>
            <a:ext cx="165429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Региональная льгота (РЛО)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890 ПП РФ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E13DA7-BF3A-6DC9-2805-0354093B66B4}"/>
              </a:ext>
            </a:extLst>
          </p:cNvPr>
          <p:cNvSpPr txBox="1"/>
          <p:nvPr/>
        </p:nvSpPr>
        <p:spPr>
          <a:xfrm>
            <a:off x="7337417" y="542883"/>
            <a:ext cx="116538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ФП БССЗ (31 МНН)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Пр. МЗ РФ 37н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87488834-42E1-5A5F-63F4-3A3D1C6F1531}"/>
              </a:ext>
            </a:extLst>
          </p:cNvPr>
          <p:cNvSpPr/>
          <p:nvPr/>
        </p:nvSpPr>
        <p:spPr>
          <a:xfrm rot="16200000">
            <a:off x="7851607" y="1750417"/>
            <a:ext cx="148648" cy="1923504"/>
          </a:xfrm>
          <a:prstGeom prst="leftBrac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0" cap="none" spc="0" normalizeH="0" baseline="0" noProof="0">
              <a:ln>
                <a:noFill/>
              </a:ln>
              <a:solidFill>
                <a:srgbClr val="0237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874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078089EC-FAEA-10DA-63D6-F30B246752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74364"/>
            <a:ext cx="9144000" cy="71105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100" spc="-100" dirty="0">
                <a:latin typeface="Arial" panose="020B0604020202020204" pitchFamily="34" charset="0"/>
                <a:cs typeface="Arial" panose="020B0604020202020204" pitchFamily="34" charset="0"/>
              </a:rPr>
              <a:t>Алгоритм обеспечения пациента необходимым лекарством, если оно не входит в перечень ЖНВЛП. Стационарный этап.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83966C4-C2D8-7FF0-E7D3-55D929E6B065}"/>
              </a:ext>
            </a:extLst>
          </p:cNvPr>
          <p:cNvSpPr/>
          <p:nvPr/>
        </p:nvSpPr>
        <p:spPr>
          <a:xfrm>
            <a:off x="3403096" y="785421"/>
            <a:ext cx="2337808" cy="827466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Пациент </a:t>
            </a:r>
          </a:p>
          <a:p>
            <a:pPr algn="ctr" defTabSz="685800"/>
            <a:r>
              <a:rPr lang="ru-RU" sz="1400" i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С показаниями к назначению инклисирана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27D542-F99F-9A34-BF5D-B0A25834BA30}"/>
              </a:ext>
            </a:extLst>
          </p:cNvPr>
          <p:cNvSpPr/>
          <p:nvPr/>
        </p:nvSpPr>
        <p:spPr>
          <a:xfrm>
            <a:off x="454307" y="1495692"/>
            <a:ext cx="2683602" cy="107605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Валидация права на обеспечение: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Наличие полиса ОМС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Наличие гражданства РФ</a:t>
            </a:r>
          </a:p>
          <a:p>
            <a:pPr defTabSz="685800"/>
            <a:endParaRPr lang="ru-RU" sz="1350" i="1" u="sng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0EF9542-7417-2DC4-648B-24DE2DF24223}"/>
              </a:ext>
            </a:extLst>
          </p:cNvPr>
          <p:cNvSpPr/>
          <p:nvPr/>
        </p:nvSpPr>
        <p:spPr>
          <a:xfrm>
            <a:off x="451484" y="2968222"/>
            <a:ext cx="2683602" cy="980954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Проведение врачебной комиссии</a:t>
            </a:r>
          </a:p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Оформление протокола врачебной комиссии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2689A90-2E0B-3CCB-ABEF-09857225362E}"/>
              </a:ext>
            </a:extLst>
          </p:cNvPr>
          <p:cNvSpPr/>
          <p:nvPr/>
        </p:nvSpPr>
        <p:spPr>
          <a:xfrm>
            <a:off x="3403096" y="3919467"/>
            <a:ext cx="2337806" cy="62147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Подача документов в администрацию МО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02E0CC7-8CC7-9D6D-F2FF-4551377ACA01}"/>
              </a:ext>
            </a:extLst>
          </p:cNvPr>
          <p:cNvSpPr/>
          <p:nvPr/>
        </p:nvSpPr>
        <p:spPr>
          <a:xfrm>
            <a:off x="5911770" y="2880702"/>
            <a:ext cx="2791223" cy="62147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Закупка /использование ранее закупленного препарата</a:t>
            </a:r>
          </a:p>
          <a:p>
            <a:pPr marL="257175" indent="-257175" defTabSz="685800">
              <a:buFont typeface="Wingdings" panose="05000000000000000000" pitchFamily="2" charset="2"/>
              <a:buChar char="Ø"/>
            </a:pPr>
            <a:r>
              <a:rPr lang="ru-RU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Обеспечение пациента</a:t>
            </a:r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7C0A60E7-F5A0-2CC6-E7CC-49355077B3E5}"/>
              </a:ext>
            </a:extLst>
          </p:cNvPr>
          <p:cNvSpPr/>
          <p:nvPr/>
        </p:nvSpPr>
        <p:spPr>
          <a:xfrm rot="16200000" flipH="1">
            <a:off x="2328718" y="421315"/>
            <a:ext cx="455825" cy="1692935"/>
          </a:xfrm>
          <a:prstGeom prst="bentArrow">
            <a:avLst>
              <a:gd name="adj1" fmla="val 25000"/>
              <a:gd name="adj2" fmla="val 27794"/>
              <a:gd name="adj3" fmla="val 33812"/>
              <a:gd name="adj4" fmla="val 34228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5" name="Arrow: Bent 14">
            <a:extLst>
              <a:ext uri="{FF2B5EF4-FFF2-40B4-BE49-F238E27FC236}">
                <a16:creationId xmlns:a16="http://schemas.microsoft.com/office/drawing/2014/main" id="{C235CF96-A92F-E51B-65AE-E615988773DC}"/>
              </a:ext>
            </a:extLst>
          </p:cNvPr>
          <p:cNvSpPr/>
          <p:nvPr/>
        </p:nvSpPr>
        <p:spPr>
          <a:xfrm rot="10800000" flipH="1">
            <a:off x="1715844" y="3948107"/>
            <a:ext cx="1687252" cy="455825"/>
          </a:xfrm>
          <a:prstGeom prst="bentArrow">
            <a:avLst>
              <a:gd name="adj1" fmla="val 25000"/>
              <a:gd name="adj2" fmla="val 27794"/>
              <a:gd name="adj3" fmla="val 33812"/>
              <a:gd name="adj4" fmla="val 34228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6" name="Arrow: Bent 15">
            <a:extLst>
              <a:ext uri="{FF2B5EF4-FFF2-40B4-BE49-F238E27FC236}">
                <a16:creationId xmlns:a16="http://schemas.microsoft.com/office/drawing/2014/main" id="{57FC1F43-5489-0DD8-0C2F-26C47FF423E1}"/>
              </a:ext>
            </a:extLst>
          </p:cNvPr>
          <p:cNvSpPr/>
          <p:nvPr/>
        </p:nvSpPr>
        <p:spPr>
          <a:xfrm rot="5400000" flipH="1">
            <a:off x="6317439" y="2923165"/>
            <a:ext cx="840803" cy="1993879"/>
          </a:xfrm>
          <a:prstGeom prst="bentArrow">
            <a:avLst>
              <a:gd name="adj1" fmla="val 18039"/>
              <a:gd name="adj2" fmla="val 21413"/>
              <a:gd name="adj3" fmla="val 28011"/>
              <a:gd name="adj4" fmla="val 26106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4806FAE8-BC91-9A8E-8530-E14958420F73}"/>
              </a:ext>
            </a:extLst>
          </p:cNvPr>
          <p:cNvSpPr/>
          <p:nvPr/>
        </p:nvSpPr>
        <p:spPr>
          <a:xfrm rot="10800000">
            <a:off x="1710162" y="2577730"/>
            <a:ext cx="259809" cy="398013"/>
          </a:xfrm>
          <a:prstGeom prst="upArrow">
            <a:avLst>
              <a:gd name="adj1" fmla="val 50000"/>
              <a:gd name="adj2" fmla="val 67139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8" name="Arrow: Bent 17">
            <a:extLst>
              <a:ext uri="{FF2B5EF4-FFF2-40B4-BE49-F238E27FC236}">
                <a16:creationId xmlns:a16="http://schemas.microsoft.com/office/drawing/2014/main" id="{169DC03B-C8CA-75F4-0B79-1A9F3167B140}"/>
              </a:ext>
            </a:extLst>
          </p:cNvPr>
          <p:cNvSpPr/>
          <p:nvPr/>
        </p:nvSpPr>
        <p:spPr>
          <a:xfrm flipH="1">
            <a:off x="5740900" y="911508"/>
            <a:ext cx="712748" cy="1969195"/>
          </a:xfrm>
          <a:prstGeom prst="bentArrow">
            <a:avLst>
              <a:gd name="adj1" fmla="val 18197"/>
              <a:gd name="adj2" fmla="val 21491"/>
              <a:gd name="adj3" fmla="val 30884"/>
              <a:gd name="adj4" fmla="val 26106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8A0E5A-32B0-AAF7-33EB-0FF4C59D3257}"/>
              </a:ext>
            </a:extLst>
          </p:cNvPr>
          <p:cNvSpPr/>
          <p:nvPr/>
        </p:nvSpPr>
        <p:spPr>
          <a:xfrm>
            <a:off x="3709825" y="2083440"/>
            <a:ext cx="1903895" cy="98095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 defTabSz="685800"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323-ФЗ</a:t>
            </a:r>
          </a:p>
          <a:p>
            <a:pPr marL="257175" indent="-257175" defTabSz="685800"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ПГГ</a:t>
            </a:r>
          </a:p>
          <a:p>
            <a:pPr marL="257175" indent="-257175" defTabSz="685800"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Клинические рекомендации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33B809-8E0C-2401-2915-BC629FA69A35}"/>
              </a:ext>
            </a:extLst>
          </p:cNvPr>
          <p:cNvSpPr txBox="1"/>
          <p:nvPr/>
        </p:nvSpPr>
        <p:spPr>
          <a:xfrm>
            <a:off x="57040" y="4636858"/>
            <a:ext cx="9029921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Постановление Правительства РФ от 29 декабря 2022 г. № 2497 «О программе государственных гарантий бесплатного оказания гражданам медицинской помощи на 2023 год и плановый период 2024 и 2025 годов»</a:t>
            </a:r>
          </a:p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Федеральный закон РФ от 21 ноября 2011 г. № 323 «Об основах охраны здоровья граждан в Российской Федерации»</a:t>
            </a:r>
          </a:p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Федеральные клинические рекомендации «Нарушения липидного обмена» МЗ РФ, 2023 г</a:t>
            </a:r>
          </a:p>
          <a:p>
            <a:pPr defTabSz="685800"/>
            <a:r>
              <a:rPr lang="ru-RU" sz="6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ЖНВЛП - жизненно необходимые и важнейшие лекарственные препараты; РФ – Российская Федерация; МО – медицинская организация; ОМС – обязательное медицинское страхование; ПГГ – программа государственных гарантий бесплатного оказания гражданам медицинской помощи; КСЛП – коэффициент сложности лечения пациента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038FC98-1157-2218-8A1E-DD928A39A661}"/>
              </a:ext>
            </a:extLst>
          </p:cNvPr>
          <p:cNvSpPr/>
          <p:nvPr/>
        </p:nvSpPr>
        <p:spPr>
          <a:xfrm>
            <a:off x="7800109" y="3656973"/>
            <a:ext cx="1229811" cy="1164851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/>
            <a:r>
              <a:rPr lang="ru-RU" sz="800" b="1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Применение КСЛП:</a:t>
            </a:r>
            <a:endParaRPr lang="ru-RU" sz="8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  <a:p>
            <a:pPr indent="-81000" defTabSz="685800">
              <a:buFont typeface="Wingdings" panose="05000000000000000000" pitchFamily="2" charset="2"/>
              <a:buChar char="Ø"/>
            </a:pPr>
            <a:r>
              <a:rPr lang="ru-RU" sz="8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Пациент старше 75 лет – 0,2</a:t>
            </a:r>
          </a:p>
          <a:p>
            <a:pPr indent="-81000" defTabSz="685800">
              <a:buFont typeface="Wingdings" panose="05000000000000000000" pitchFamily="2" charset="2"/>
              <a:buChar char="Ø"/>
            </a:pPr>
            <a:r>
              <a:rPr lang="ru-RU" sz="8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Наличие сахарного диабета – 0,6</a:t>
            </a:r>
          </a:p>
          <a:p>
            <a:pPr indent="-81000" defTabSz="685800">
              <a:buFont typeface="Wingdings" panose="05000000000000000000" pitchFamily="2" charset="2"/>
              <a:buChar char="Ø"/>
            </a:pPr>
            <a:r>
              <a:rPr lang="ru-RU" sz="8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После трансплантации органов/тканей – 0,6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2149BA-4227-ADE6-6BFE-35552CEE2713}"/>
              </a:ext>
            </a:extLst>
          </p:cNvPr>
          <p:cNvCxnSpPr>
            <a:cxnSpLocks/>
          </p:cNvCxnSpPr>
          <p:nvPr/>
        </p:nvCxnSpPr>
        <p:spPr>
          <a:xfrm flipH="1" flipV="1">
            <a:off x="8702992" y="1954210"/>
            <a:ext cx="194738" cy="1702763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119F6B0-BD9E-AEF3-A316-0E690E8C5166}"/>
              </a:ext>
            </a:extLst>
          </p:cNvPr>
          <p:cNvSpPr/>
          <p:nvPr/>
        </p:nvSpPr>
        <p:spPr>
          <a:xfrm>
            <a:off x="6512565" y="901622"/>
            <a:ext cx="2517355" cy="105258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Подача законченного случая на оплату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id="{AA420F16-66FC-53FE-C71F-44B954C79F21}"/>
              </a:ext>
            </a:extLst>
          </p:cNvPr>
          <p:cNvSpPr/>
          <p:nvPr/>
        </p:nvSpPr>
        <p:spPr>
          <a:xfrm>
            <a:off x="7391212" y="1954210"/>
            <a:ext cx="343568" cy="926492"/>
          </a:xfrm>
          <a:prstGeom prst="upArrow">
            <a:avLst>
              <a:gd name="adj1" fmla="val 50000"/>
              <a:gd name="adj2" fmla="val 67139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75986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B6F3F2A-9800-4218-AC0A-540C240B6A68}"/>
              </a:ext>
            </a:extLst>
          </p:cNvPr>
          <p:cNvSpPr txBox="1">
            <a:spLocks/>
          </p:cNvSpPr>
          <p:nvPr/>
        </p:nvSpPr>
        <p:spPr>
          <a:xfrm>
            <a:off x="284309" y="195213"/>
            <a:ext cx="8556823" cy="6948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 spc="-100" baseline="0">
                <a:solidFill>
                  <a:schemeClr val="tx1"/>
                </a:solidFill>
                <a:latin typeface="+mj-lt"/>
                <a:ea typeface="Arial Black" charset="0"/>
                <a:cs typeface="Arial Black" charset="0"/>
              </a:defRPr>
            </a:lvl1pPr>
          </a:lstStyle>
          <a:p>
            <a:r>
              <a:rPr lang="ru-RU" b="0" dirty="0">
                <a:cs typeface="Arial" panose="020B0604020202020204" pitchFamily="34" charset="0"/>
              </a:rPr>
              <a:t>323 ФЗ «Об основах охраны здоровья граждан Российской Федерации»</a:t>
            </a:r>
          </a:p>
        </p:txBody>
      </p:sp>
      <p:pic>
        <p:nvPicPr>
          <p:cNvPr id="6148" name="Picture 4" descr="Концепция, помощь, медицинская, значок. Hours, isolated, скорая помощь,  редактируемые, rgb, drawing., вектор, icon., больница | CanStock">
            <a:extLst>
              <a:ext uri="{FF2B5EF4-FFF2-40B4-BE49-F238E27FC236}">
                <a16:creationId xmlns:a16="http://schemas.microsoft.com/office/drawing/2014/main" id="{C69A2177-683A-47F4-8C93-7C4B38C118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6" r="8649" b="17579"/>
          <a:stretch/>
        </p:blipFill>
        <p:spPr bwMode="auto">
          <a:xfrm>
            <a:off x="7092960" y="745472"/>
            <a:ext cx="2051040" cy="247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82BBA7A-ECC0-4658-8875-04C21058E5DD}"/>
              </a:ext>
            </a:extLst>
          </p:cNvPr>
          <p:cNvSpPr/>
          <p:nvPr/>
        </p:nvSpPr>
        <p:spPr>
          <a:xfrm>
            <a:off x="284309" y="1104100"/>
            <a:ext cx="1967113" cy="5225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/>
              <a:t>Статья 37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1C081EA-D5F9-4F02-91F3-AAED3E5F88BE}"/>
              </a:ext>
            </a:extLst>
          </p:cNvPr>
          <p:cNvGraphicFramePr/>
          <p:nvPr/>
        </p:nvGraphicFramePr>
        <p:xfrm>
          <a:off x="284309" y="1944320"/>
          <a:ext cx="6628760" cy="2200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99C2A39-257D-4F33-8A13-B5827DC4ED4B}"/>
              </a:ext>
            </a:extLst>
          </p:cNvPr>
          <p:cNvSpPr txBox="1"/>
          <p:nvPr/>
        </p:nvSpPr>
        <p:spPr>
          <a:xfrm>
            <a:off x="284309" y="4943549"/>
            <a:ext cx="497251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ru-RU" sz="700" dirty="0"/>
              <a:t>Федеральный закон РФ от 21 ноября 2011 г. № 323 «Об основах охраны здоровья граждан в Российской Федерации</a:t>
            </a:r>
            <a:r>
              <a:rPr lang="ru-RU" sz="8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219789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B6F3F2A-9800-4218-AC0A-540C240B6A68}"/>
              </a:ext>
            </a:extLst>
          </p:cNvPr>
          <p:cNvSpPr txBox="1">
            <a:spLocks/>
          </p:cNvSpPr>
          <p:nvPr/>
        </p:nvSpPr>
        <p:spPr>
          <a:xfrm>
            <a:off x="284309" y="274154"/>
            <a:ext cx="8556823" cy="6948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 spc="-100" baseline="0">
                <a:solidFill>
                  <a:schemeClr val="tx1"/>
                </a:solidFill>
                <a:latin typeface="+mj-lt"/>
                <a:ea typeface="Arial Black" charset="0"/>
                <a:cs typeface="Arial Black" charset="0"/>
              </a:defRPr>
            </a:lvl1pPr>
          </a:lstStyle>
          <a:p>
            <a:r>
              <a:rPr lang="ru-RU" sz="3200" b="0" dirty="0"/>
              <a:t>ОМС (КСГ)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498A55D-B1F4-4C84-A394-D48F7D23C6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0486074"/>
              </p:ext>
            </p:extLst>
          </p:nvPr>
        </p:nvGraphicFramePr>
        <p:xfrm>
          <a:off x="284309" y="875516"/>
          <a:ext cx="8618295" cy="3993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9C6EB53-3B4A-4FDD-86EC-4F5653C347B8}"/>
              </a:ext>
            </a:extLst>
          </p:cNvPr>
          <p:cNvSpPr txBox="1"/>
          <p:nvPr/>
        </p:nvSpPr>
        <p:spPr>
          <a:xfrm>
            <a:off x="284309" y="4869346"/>
            <a:ext cx="544700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ru-RU" sz="800" dirty="0"/>
              <a:t>* - Федеральный закон РФ от 21 ноября 2011 г. № 323 «Об основах здоровья граждан в Российской Федерации»</a:t>
            </a:r>
          </a:p>
        </p:txBody>
      </p:sp>
    </p:spTree>
    <p:extLst>
      <p:ext uri="{BB962C8B-B14F-4D97-AF65-F5344CB8AC3E}">
        <p14:creationId xmlns:p14="http://schemas.microsoft.com/office/powerpoint/2010/main" val="27624907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91F5F84-FE43-8A27-7C84-ED91327E4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286" y="278292"/>
            <a:ext cx="8831063" cy="420208"/>
          </a:xfrm>
        </p:spPr>
        <p:txBody>
          <a:bodyPr>
            <a:noAutofit/>
          </a:bodyPr>
          <a:lstStyle/>
          <a:p>
            <a:r>
              <a:rPr lang="ru-RU" b="0" dirty="0">
                <a:cs typeface="Arial" panose="020B0604020202020204" pitchFamily="34" charset="0"/>
              </a:rPr>
              <a:t>Выделенный тариф на уровне субъекта РФ. Московская область</a:t>
            </a:r>
            <a:endParaRPr lang="ru-RU" b="0" i="1" dirty="0"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DDEF9D-FF4B-210B-9978-D16BAE4E9392}"/>
              </a:ext>
            </a:extLst>
          </p:cNvPr>
          <p:cNvSpPr txBox="1"/>
          <p:nvPr/>
        </p:nvSpPr>
        <p:spPr>
          <a:xfrm>
            <a:off x="111211" y="4774168"/>
            <a:ext cx="898336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Нормативная база (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mofoms.ru)</a:t>
            </a:r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AFC1D2-7DFD-3095-BDB0-85EBED758DCD}"/>
              </a:ext>
            </a:extLst>
          </p:cNvPr>
          <p:cNvSpPr txBox="1"/>
          <p:nvPr/>
        </p:nvSpPr>
        <p:spPr>
          <a:xfrm>
            <a:off x="431800" y="876300"/>
            <a:ext cx="55034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Дополнительное соглашение к Тарифному соглашению Московской области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BF8A82-DA68-2CA3-AAE2-A375C8F33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331519"/>
              </p:ext>
            </p:extLst>
          </p:nvPr>
        </p:nvGraphicFramePr>
        <p:xfrm>
          <a:off x="525919" y="1561961"/>
          <a:ext cx="7895211" cy="2502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5108">
                  <a:extLst>
                    <a:ext uri="{9D8B030D-6E8A-4147-A177-3AD203B41FA5}">
                      <a16:colId xmlns:a16="http://schemas.microsoft.com/office/drawing/2014/main" val="1066596336"/>
                    </a:ext>
                  </a:extLst>
                </a:gridCol>
                <a:gridCol w="1202125">
                  <a:extLst>
                    <a:ext uri="{9D8B030D-6E8A-4147-A177-3AD203B41FA5}">
                      <a16:colId xmlns:a16="http://schemas.microsoft.com/office/drawing/2014/main" val="1521010429"/>
                    </a:ext>
                  </a:extLst>
                </a:gridCol>
                <a:gridCol w="3122739">
                  <a:extLst>
                    <a:ext uri="{9D8B030D-6E8A-4147-A177-3AD203B41FA5}">
                      <a16:colId xmlns:a16="http://schemas.microsoft.com/office/drawing/2014/main" val="3864121832"/>
                    </a:ext>
                  </a:extLst>
                </a:gridCol>
                <a:gridCol w="1587844">
                  <a:extLst>
                    <a:ext uri="{9D8B030D-6E8A-4147-A177-3AD203B41FA5}">
                      <a16:colId xmlns:a16="http://schemas.microsoft.com/office/drawing/2014/main" val="3017137811"/>
                    </a:ext>
                  </a:extLst>
                </a:gridCol>
                <a:gridCol w="1087395">
                  <a:extLst>
                    <a:ext uri="{9D8B030D-6E8A-4147-A177-3AD203B41FA5}">
                      <a16:colId xmlns:a16="http://schemas.microsoft.com/office/drawing/2014/main" val="2320381963"/>
                    </a:ext>
                  </a:extLst>
                </a:gridCol>
              </a:tblGrid>
              <a:tr h="408998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Номер КСГ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Условия оказания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Наименование КСГ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Коэффициент </a:t>
                      </a:r>
                      <a:r>
                        <a:rPr lang="ru-RU" b="1" dirty="0" err="1"/>
                        <a:t>затратоемкости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Стоимость тарифа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153152"/>
                  </a:ext>
                </a:extLst>
              </a:tr>
              <a:tr h="2044987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ds35.002.3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Дневной стационар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Другие болезни эндокринной системы, новообразования эндокринных желез доброкачественные,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situ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неопределенного и неизвестного характера, расстройства питания, другие нарушения обмена веществ (подуровень 3) (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Гиполипидэмическая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терапия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дислипидэмии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(ДЛП) малой интерферирующей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рибонклеиновой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кислотой (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миРНК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 «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pbnkk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»)</a:t>
                      </a:r>
                      <a:r>
                        <a:rPr lang="ru-RU" sz="1200" dirty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7,3025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123 700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161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136255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A575960-8346-2DCD-5B7D-198091D2A0DD}"/>
              </a:ext>
            </a:extLst>
          </p:cNvPr>
          <p:cNvSpPr txBox="1">
            <a:spLocks/>
          </p:cNvSpPr>
          <p:nvPr/>
        </p:nvSpPr>
        <p:spPr>
          <a:xfrm>
            <a:off x="591670" y="1925337"/>
            <a:ext cx="7960659" cy="1292826"/>
          </a:xfrm>
          <a:prstGeom prst="rect">
            <a:avLst/>
          </a:prstGeom>
        </p:spPr>
        <p:txBody>
          <a:bodyPr anchor="b"/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Есть ли еще какие-нибудь возможности лекарственного обеспечения пациента на региональном уровне? 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262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117DD79-82F2-3233-B849-91CF1DF856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631844"/>
              </p:ext>
            </p:extLst>
          </p:nvPr>
        </p:nvGraphicFramePr>
        <p:xfrm>
          <a:off x="512806" y="0"/>
          <a:ext cx="7895966" cy="192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12192000" imgH="3854180" progId="Acrobat.Document.DC">
                  <p:embed/>
                </p:oleObj>
              </mc:Choice>
              <mc:Fallback>
                <p:oleObj name="Acrobat Document" r:id="rId2" imgW="12192000" imgH="3854180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117DD79-82F2-3233-B849-91CF1DF856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2806" y="0"/>
                        <a:ext cx="7895966" cy="192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6DE8890-C843-B66C-4334-FACDB34425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820411"/>
              </p:ext>
            </p:extLst>
          </p:nvPr>
        </p:nvGraphicFramePr>
        <p:xfrm>
          <a:off x="932935" y="1844590"/>
          <a:ext cx="7191632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11633031" imgH="1885950" progId="Acrobat.Document.DC">
                  <p:embed/>
                </p:oleObj>
              </mc:Choice>
              <mc:Fallback>
                <p:oleObj name="Acrobat Document" r:id="rId4" imgW="11633031" imgH="1885950" progId="Acrobat.Document.DC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6DE8890-C843-B66C-4334-FACDB34425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2935" y="1844590"/>
                        <a:ext cx="7191632" cy="989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1AE05D6-FE01-2E79-08FD-B61574C901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791062"/>
              </p:ext>
            </p:extLst>
          </p:nvPr>
        </p:nvGraphicFramePr>
        <p:xfrm>
          <a:off x="960737" y="2971671"/>
          <a:ext cx="7136027" cy="189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12465004" imgH="3867150" progId="Acrobat.Document.DC">
                  <p:embed/>
                </p:oleObj>
              </mc:Choice>
              <mc:Fallback>
                <p:oleObj name="Acrobat Document" r:id="rId6" imgW="12465004" imgH="3867150" progId="Acrobat.Document.DC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1AE05D6-FE01-2E79-08FD-B61574C901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0737" y="2971671"/>
                        <a:ext cx="7136027" cy="189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8F1B6B3-0E2F-BD90-D86F-F045483C1139}"/>
              </a:ext>
            </a:extLst>
          </p:cNvPr>
          <p:cNvSpPr txBox="1"/>
          <p:nvPr/>
        </p:nvSpPr>
        <p:spPr>
          <a:xfrm>
            <a:off x="67962" y="4862384"/>
            <a:ext cx="8977184" cy="249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ru-RU" sz="800" dirty="0"/>
              <a:t>Протокол заседания комиссии МЗ РФ по формированию перечней лекарственных препаратов для медицинского применения и минимального ассортимента лекарственных препаратов, необходимых для оказания медицинской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389864189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7576D-1D6F-130A-3173-58BDA46D2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82" y="138550"/>
            <a:ext cx="8728983" cy="682334"/>
          </a:xfrm>
        </p:spPr>
        <p:txBody>
          <a:bodyPr anchor="ctr">
            <a:noAutofit/>
          </a:bodyPr>
          <a:lstStyle/>
          <a:p>
            <a:r>
              <a:rPr lang="ru-RU" dirty="0"/>
              <a:t>Для дальнейшего снижения смертности от БСК необходимо расширять доступ к </a:t>
            </a:r>
            <a:r>
              <a:rPr lang="ru-RU" dirty="0" err="1"/>
              <a:t>липидснижающим</a:t>
            </a:r>
            <a:r>
              <a:rPr lang="ru-RU" dirty="0"/>
              <a:t> препаратам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12D0E72-4BCB-553A-D379-05DA55B16DAD}"/>
              </a:ext>
            </a:extLst>
          </p:cNvPr>
          <p:cNvSpPr/>
          <p:nvPr/>
        </p:nvSpPr>
        <p:spPr>
          <a:xfrm>
            <a:off x="669430" y="879202"/>
            <a:ext cx="7805141" cy="60267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Региональные инициативы в области лекарственного обеспечения пациентов с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гиперхолестеринемией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0C0B247-78FB-D01E-7651-28AFB80BA368}"/>
              </a:ext>
            </a:extLst>
          </p:cNvPr>
          <p:cNvSpPr/>
          <p:nvPr/>
        </p:nvSpPr>
        <p:spPr>
          <a:xfrm>
            <a:off x="669430" y="1707010"/>
            <a:ext cx="3711122" cy="60267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Региональные целевые программы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 амбулаторном этапе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73E609-06D7-4ABD-2948-13209E19DAEB}"/>
              </a:ext>
            </a:extLst>
          </p:cNvPr>
          <p:cNvSpPr/>
          <p:nvPr/>
        </p:nvSpPr>
        <p:spPr>
          <a:xfrm>
            <a:off x="4763447" y="1707010"/>
            <a:ext cx="3711123" cy="60267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Выделение дополнительных тарифов ОМС на </a:t>
            </a:r>
            <a:r>
              <a:rPr kumimoji="0" lang="ru-RU" sz="15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уровне субъекта РФ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 стационарном этапе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1475A8-F3CD-9A12-71DD-A0D95D467D7A}"/>
              </a:ext>
            </a:extLst>
          </p:cNvPr>
          <p:cNvSpPr/>
          <p:nvPr/>
        </p:nvSpPr>
        <p:spPr>
          <a:xfrm>
            <a:off x="669430" y="2534819"/>
            <a:ext cx="3711122" cy="692728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Расширение перечня лекарственных препаратов в рамках ФП БССЗ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 амбулаторном этапе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6BD568E-6E48-A07B-B52C-B3C1EC6634A3}"/>
              </a:ext>
            </a:extLst>
          </p:cNvPr>
          <p:cNvSpPr/>
          <p:nvPr/>
        </p:nvSpPr>
        <p:spPr>
          <a:xfrm>
            <a:off x="4763448" y="2534818"/>
            <a:ext cx="3711122" cy="692728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Включение дополнительных тарифов в федеральную модель КСГ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 стационарном этапе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C2EA2C1-CDC4-A29C-DB86-47778D6CED45}"/>
              </a:ext>
            </a:extLst>
          </p:cNvPr>
          <p:cNvSpPr/>
          <p:nvPr/>
        </p:nvSpPr>
        <p:spPr>
          <a:xfrm>
            <a:off x="669429" y="3452680"/>
            <a:ext cx="7805141" cy="60267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Выполнение клинических рекомендаций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5D410A4-D549-4645-D059-9F758D124A3C}"/>
              </a:ext>
            </a:extLst>
          </p:cNvPr>
          <p:cNvSpPr/>
          <p:nvPr/>
        </p:nvSpPr>
        <p:spPr>
          <a:xfrm>
            <a:off x="669429" y="4280486"/>
            <a:ext cx="7805141" cy="60267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Снижение смертности от болезней системы кровообращения</a:t>
            </a:r>
          </a:p>
        </p:txBody>
      </p:sp>
      <p:sp>
        <p:nvSpPr>
          <p:cNvPr id="10" name="Arrow: Curved Right 9">
            <a:extLst>
              <a:ext uri="{FF2B5EF4-FFF2-40B4-BE49-F238E27FC236}">
                <a16:creationId xmlns:a16="http://schemas.microsoft.com/office/drawing/2014/main" id="{4DF9587E-8225-59FB-BEEA-0E73AFA28645}"/>
              </a:ext>
            </a:extLst>
          </p:cNvPr>
          <p:cNvSpPr/>
          <p:nvPr/>
        </p:nvSpPr>
        <p:spPr>
          <a:xfrm>
            <a:off x="270163" y="1114729"/>
            <a:ext cx="399266" cy="3546764"/>
          </a:xfrm>
          <a:prstGeom prst="curv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Arrow: Curved Left 10">
            <a:extLst>
              <a:ext uri="{FF2B5EF4-FFF2-40B4-BE49-F238E27FC236}">
                <a16:creationId xmlns:a16="http://schemas.microsoft.com/office/drawing/2014/main" id="{D9F45EC6-2786-7909-03A1-8916587ABB66}"/>
              </a:ext>
            </a:extLst>
          </p:cNvPr>
          <p:cNvSpPr/>
          <p:nvPr/>
        </p:nvSpPr>
        <p:spPr>
          <a:xfrm>
            <a:off x="8474570" y="1114729"/>
            <a:ext cx="382895" cy="3546764"/>
          </a:xfrm>
          <a:prstGeom prst="curved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D838F5-07D7-EA14-CC84-6BA6E83CAF00}"/>
              </a:ext>
            </a:extLst>
          </p:cNvPr>
          <p:cNvSpPr txBox="1"/>
          <p:nvPr/>
        </p:nvSpPr>
        <p:spPr>
          <a:xfrm>
            <a:off x="128482" y="4912617"/>
            <a:ext cx="9015518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 личного архива</a:t>
            </a:r>
          </a:p>
        </p:txBody>
      </p:sp>
    </p:spTree>
    <p:extLst>
      <p:ext uri="{BB962C8B-B14F-4D97-AF65-F5344CB8AC3E}">
        <p14:creationId xmlns:p14="http://schemas.microsoft.com/office/powerpoint/2010/main" val="62965052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02F55-6047-7165-148C-82C5804E0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83" y="0"/>
            <a:ext cx="7923679" cy="609820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Основные выводы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915D2-43F5-4217-BDA2-BC53AF629901}"/>
              </a:ext>
            </a:extLst>
          </p:cNvPr>
          <p:cNvSpPr txBox="1"/>
          <p:nvPr/>
        </p:nvSpPr>
        <p:spPr>
          <a:xfrm>
            <a:off x="242047" y="522053"/>
            <a:ext cx="865990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Текущая нормативно-правовая база позволяет обеспечивать пациентов препаратами, в том числе пока не входящими в перечень ЖНВЛП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ru-RU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Обеспечение пациентов Инклисираном возможно в рамках:</a:t>
            </a:r>
            <a:endParaRPr lang="ru-RU" sz="1600" i="1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600" i="1" dirty="0">
                <a:solidFill>
                  <a:prstClr val="black"/>
                </a:solidFill>
                <a:latin typeface="Calibri" panose="020F0502020204030204"/>
              </a:rPr>
              <a:t>Регионального льготного лекарственного обеспечения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Адресной помощи (пациент должен иметь право на региональную льготу – ПП РФ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№890)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ОМС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ru-RU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Субъект вправе выделять дополнительные группы КСГ в рамках тарифного соглашения, в случае софинансирования системы ОМС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kumimoji="0" lang="ru-RU" sz="1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ru-RU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С 2024 года вступили в силу критерии оценки качества</a:t>
            </a: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ru-RU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оказания медицинской помощи (КР «Нарушения липидного обмена»), из чего следует необходимость адекватного планирования: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заявок на льготное лекарственное обеспечение;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заявок на объемы медицинской помощи в рамках ОМС</a:t>
            </a:r>
            <a:r>
              <a:rPr kumimoji="0" lang="ru-RU" sz="1600" b="0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0347DA-9B01-129D-55ED-9D36E8809771}"/>
              </a:ext>
            </a:extLst>
          </p:cNvPr>
          <p:cNvSpPr txBox="1"/>
          <p:nvPr/>
        </p:nvSpPr>
        <p:spPr>
          <a:xfrm>
            <a:off x="128283" y="4800147"/>
            <a:ext cx="883335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 личного архива</a:t>
            </a:r>
          </a:p>
        </p:txBody>
      </p:sp>
    </p:spTree>
    <p:extLst>
      <p:ext uri="{BB962C8B-B14F-4D97-AF65-F5344CB8AC3E}">
        <p14:creationId xmlns:p14="http://schemas.microsoft.com/office/powerpoint/2010/main" val="41385196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AC589F-DE78-AB1E-7962-1D9803E3C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422" y="2809654"/>
            <a:ext cx="8229600" cy="723675"/>
          </a:xfrm>
        </p:spPr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265939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1E94CF-4B44-4502-289B-998371A76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81" y="372807"/>
            <a:ext cx="7709683" cy="72367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Важность соблюдения клинических рекомендаций</a:t>
            </a:r>
            <a:endParaRPr lang="ru-RU" dirty="0"/>
          </a:p>
        </p:txBody>
      </p:sp>
      <p:sp>
        <p:nvSpPr>
          <p:cNvPr id="9" name="Google Shape;86;p6">
            <a:extLst>
              <a:ext uri="{FF2B5EF4-FFF2-40B4-BE49-F238E27FC236}">
                <a16:creationId xmlns:a16="http://schemas.microsoft.com/office/drawing/2014/main" id="{528E1746-0000-1FD3-488F-8850F94A1CED}"/>
              </a:ext>
            </a:extLst>
          </p:cNvPr>
          <p:cNvSpPr txBox="1">
            <a:spLocks/>
          </p:cNvSpPr>
          <p:nvPr/>
        </p:nvSpPr>
        <p:spPr>
          <a:xfrm>
            <a:off x="679936" y="1481783"/>
            <a:ext cx="7784128" cy="604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rmAutofit fontScale="70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mmissioner"/>
              <a:buNone/>
              <a:defRPr sz="3200" b="1" i="0" u="none" strike="noStrike" cap="none">
                <a:solidFill>
                  <a:schemeClr val="lt1"/>
                </a:solidFill>
                <a:latin typeface="Arial" panose="020B0604020202020204" pitchFamily="34" charset="0"/>
                <a:ea typeface="Commissioner"/>
                <a:cs typeface="Arial" panose="020B0604020202020204" pitchFamily="34" charset="0"/>
                <a:sym typeface="Commission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Согласно ФЗ 323 «Об основах охраны здоровья», медицинская помощь организуется и оказывается в том числе на основе клинических рекомендаций:</a:t>
            </a:r>
            <a:endParaRPr lang="ru-RU" sz="2400" baseline="30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9CF89F1-5A2E-E928-2E21-B1D14E68DBBF}"/>
              </a:ext>
            </a:extLst>
          </p:cNvPr>
          <p:cNvSpPr txBox="1">
            <a:spLocks/>
          </p:cNvSpPr>
          <p:nvPr/>
        </p:nvSpPr>
        <p:spPr>
          <a:xfrm>
            <a:off x="754381" y="2080162"/>
            <a:ext cx="7709683" cy="3456384"/>
          </a:xfrm>
          <a:prstGeom prst="rect">
            <a:avLst/>
          </a:prstGeom>
        </p:spPr>
        <p:txBody>
          <a:bodyPr vert="horz" lIns="0" tIns="0" rIns="0" bIns="0" spcCol="18288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56" b="1" dirty="0"/>
              <a:t>                                        </a:t>
            </a:r>
          </a:p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956" b="1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Статья 37. </a:t>
            </a: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Организация оказания медицинской помощи</a:t>
            </a:r>
            <a:endParaRPr lang="ru-RU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Медицинская помощь, за исключением медицинской помощи, оказываемой в рамках клинической апробации, организуется и оказывается:</a:t>
            </a:r>
            <a:endParaRPr lang="ru-RU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ru-RU" altLang="ru-RU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соответствии с положением об организации </a:t>
            </a: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оказания медицинской помощи по видам медицинской помощи, которое утверждается уполномоченным федеральным органом исполнительной власти;</a:t>
            </a:r>
            <a:endParaRPr lang="ru-RU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ru-RU" altLang="ru-RU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соответствии с порядками </a:t>
            </a: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оказания медицинской помощи, утверждаемыми уполномоченным федеральным органом исполнительной власти и обязательными для исполнения на территории Российской Федерации всеми медицинскими организациями;</a:t>
            </a:r>
            <a:endParaRPr lang="ru-RU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u-RU" alt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altLang="ru-RU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основе клинических рекомендаций</a:t>
            </a:r>
            <a:r>
              <a:rPr lang="ru-RU" altLang="ru-RU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0" indent="0" algn="just" defTabSz="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>
              <a:rPr lang="ru-RU" altLang="ru-RU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 учетом стандартов </a:t>
            </a: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медицинской помощи, утверждаемых уполномоченным федеральным органом исполнительной власти.</a:t>
            </a:r>
            <a:endParaRPr lang="ru-RU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101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899522-C440-4260-A95C-919FEF37837F}"/>
              </a:ext>
            </a:extLst>
          </p:cNvPr>
          <p:cNvSpPr txBox="1"/>
          <p:nvPr/>
        </p:nvSpPr>
        <p:spPr>
          <a:xfrm>
            <a:off x="308918" y="4880918"/>
            <a:ext cx="6666471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ru-RU" sz="700" dirty="0">
                <a:solidFill>
                  <a:schemeClr val="tx1"/>
                </a:solidFill>
                <a:ea typeface="+mn-ea"/>
                <a:cs typeface="+mn-cs"/>
              </a:rPr>
              <a:t>Федеральный закон от 21.11.2011 № 323-ФЗ "Об основах охраны здоровья граждан в Российской Федерации</a:t>
            </a: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2573535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B067656-6E9F-1A48-7164-34E87AEAE6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dirty="0">
                <a:hlinkClick r:id="rId2"/>
              </a:rPr>
              <a:t>Рубрикатор КР (</a:t>
            </a:r>
            <a:r>
              <a:rPr lang="en-US" dirty="0">
                <a:hlinkClick r:id="rId2"/>
              </a:rPr>
              <a:t>minzdrav.gov.ru)</a:t>
            </a:r>
            <a:endParaRPr lang="ru-RU" dirty="0"/>
          </a:p>
        </p:txBody>
      </p:sp>
      <p:sp>
        <p:nvSpPr>
          <p:cNvPr id="4" name="Google Shape;86;p6">
            <a:extLst>
              <a:ext uri="{FF2B5EF4-FFF2-40B4-BE49-F238E27FC236}">
                <a16:creationId xmlns:a16="http://schemas.microsoft.com/office/drawing/2014/main" id="{1685C894-1988-BB5F-98B8-851CF88DD691}"/>
              </a:ext>
            </a:extLst>
          </p:cNvPr>
          <p:cNvSpPr txBox="1">
            <a:spLocks/>
          </p:cNvSpPr>
          <p:nvPr/>
        </p:nvSpPr>
        <p:spPr>
          <a:xfrm>
            <a:off x="571500" y="573863"/>
            <a:ext cx="8303141" cy="100521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 spc="-100" baseline="0">
                <a:solidFill>
                  <a:schemeClr val="tx1"/>
                </a:solidFill>
                <a:latin typeface="+mj-lt"/>
                <a:ea typeface="Arial Black" charset="0"/>
                <a:cs typeface="Arial Black" charset="0"/>
              </a:defRPr>
            </a:lvl1pPr>
          </a:lstStyle>
          <a:p>
            <a:r>
              <a:rPr lang="ru-RU" dirty="0">
                <a:latin typeface="Arial Black" panose="020B0A04020102020204" pitchFamily="34" charset="0"/>
                <a:ea typeface="+mj-ea"/>
                <a:cs typeface="+mj-cs"/>
              </a:rPr>
              <a:t>Разработаны правила поэтапного перехода медицинских организаций к оказанию медицинской помощи на основе клинических рекомендаций </a:t>
            </a:r>
            <a:endParaRPr lang="ru-RU" baseline="30000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3EF8164-C958-E848-0DFE-EB87639205FA}"/>
              </a:ext>
            </a:extLst>
          </p:cNvPr>
          <p:cNvSpPr txBox="1">
            <a:spLocks/>
          </p:cNvSpPr>
          <p:nvPr/>
        </p:nvSpPr>
        <p:spPr>
          <a:xfrm>
            <a:off x="571499" y="1941904"/>
            <a:ext cx="7748993" cy="234886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rmAutofit fontScale="92500"/>
          </a:bodyPr>
          <a:lstStyle>
            <a:lvl1pPr marL="5080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3F4F"/>
              </a:buClr>
              <a:buSzPts val="2800"/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defRPr>
            </a:lvl1pPr>
            <a:lvl2pPr marL="914400" lvl="1" indent="-381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2400"/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2000"/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500" dirty="0">
                <a:solidFill>
                  <a:srgbClr val="333333"/>
                </a:solidFill>
              </a:rPr>
              <a:t>С 1 января 2022 года вступили в силу Правила поэтапного перехода медицинских организаций к оказанию медицинской помощи на основе клинических рекомендаций, разработанных и утвержденных в соответствии с частями 3, 4, 6-9 и 11 статьи 37 Федерального закона "Об основах охраны здоровья граждан в Российской Федерации", утвержденные постановлением Правительства Российской Федерации от 17.11.2021 N 1968 (далее - Правила).</a:t>
            </a:r>
          </a:p>
          <a:p>
            <a:pPr algn="just"/>
            <a:r>
              <a:rPr lang="ru-RU" sz="1500" b="1" dirty="0">
                <a:solidFill>
                  <a:srgbClr val="333333"/>
                </a:solidFill>
              </a:rPr>
              <a:t>Согласно Правилам переход медицинских организаций к оказанию медицинской помощи на основе клинических рекомендаций осуществляется поэтапно, </a:t>
            </a:r>
            <a:r>
              <a:rPr lang="ru-RU" sz="1500" b="1" dirty="0">
                <a:solidFill>
                  <a:srgbClr val="FF0000"/>
                </a:solidFill>
              </a:rPr>
              <a:t>но не позднее 1 января 2025 года.</a:t>
            </a:r>
          </a:p>
        </p:txBody>
      </p:sp>
    </p:spTree>
    <p:extLst>
      <p:ext uri="{BB962C8B-B14F-4D97-AF65-F5344CB8AC3E}">
        <p14:creationId xmlns:p14="http://schemas.microsoft.com/office/powerpoint/2010/main" val="3989617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36FD-BFB6-57CD-4A25-96FBF91ED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42" y="20356"/>
            <a:ext cx="8911957" cy="562253"/>
          </a:xfrm>
        </p:spPr>
        <p:txBody>
          <a:bodyPr anchor="ctr">
            <a:normAutofit/>
          </a:bodyPr>
          <a:lstStyle/>
          <a:p>
            <a:r>
              <a:rPr 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Нормативно - правовые акты регламентирующие деятельность врача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425851-B4BB-5CA7-6FA1-CE6EE6CC835A}"/>
              </a:ext>
            </a:extLst>
          </p:cNvPr>
          <p:cNvSpPr txBox="1"/>
          <p:nvPr/>
        </p:nvSpPr>
        <p:spPr>
          <a:xfrm>
            <a:off x="232042" y="4953720"/>
            <a:ext cx="785339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66">
              <a:defRPr/>
            </a:pPr>
            <a:r>
              <a:rPr lang="ru-RU" sz="750" i="1" dirty="0">
                <a:solidFill>
                  <a:srgbClr val="000000"/>
                </a:solidFill>
                <a:latin typeface="Arial"/>
                <a:cs typeface="Arial"/>
              </a:rPr>
              <a:t>Приказ Министерства труда и социальной защиты РФ от 14 марта 2018 г. N 140н "Об утверждении профессионального стандарта "Врач-кардиолог»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84A2D937-C13C-32CB-0F28-DF7914607608}"/>
              </a:ext>
            </a:extLst>
          </p:cNvPr>
          <p:cNvSpPr txBox="1">
            <a:spLocks/>
          </p:cNvSpPr>
          <p:nvPr/>
        </p:nvSpPr>
        <p:spPr>
          <a:xfrm>
            <a:off x="112571" y="589403"/>
            <a:ext cx="8567681" cy="477809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  <a:defRPr/>
            </a:pPr>
            <a:r>
              <a:rPr lang="ru-RU" sz="1200" i="1" dirty="0">
                <a:latin typeface="+mn-lt"/>
              </a:rPr>
              <a:t>Приказ Министерства труда и социальной защиты РФ от 14 марта 2018 г. </a:t>
            </a:r>
          </a:p>
          <a:p>
            <a:pPr defTabSz="685800">
              <a:spcBef>
                <a:spcPts val="750"/>
              </a:spcBef>
              <a:defRPr/>
            </a:pPr>
            <a:r>
              <a:rPr lang="en" sz="1200" i="1" dirty="0">
                <a:latin typeface="+mn-lt"/>
              </a:rPr>
              <a:t>N 140</a:t>
            </a:r>
            <a:r>
              <a:rPr lang="ru-RU" sz="1200" i="1" dirty="0">
                <a:latin typeface="+mn-lt"/>
              </a:rPr>
              <a:t>н "Об утверждении профессионального стандарта "Врач-кардиолог»</a:t>
            </a:r>
          </a:p>
          <a:p>
            <a:pPr defTabSz="685800">
              <a:spcBef>
                <a:spcPts val="750"/>
              </a:spcBef>
              <a:defRPr/>
            </a:pPr>
            <a:endParaRPr lang="ru-RU" sz="1200" i="1" dirty="0">
              <a:latin typeface="+mn-lt"/>
            </a:endParaRPr>
          </a:p>
          <a:p>
            <a:pPr defTabSz="685800">
              <a:spcBef>
                <a:spcPts val="750"/>
              </a:spcBef>
              <a:defRPr/>
            </a:pPr>
            <a:endParaRPr lang="ru-RU" sz="1200" i="1" dirty="0">
              <a:latin typeface="+mn-lt"/>
            </a:endParaRPr>
          </a:p>
          <a:p>
            <a:pPr defTabSz="685800">
              <a:spcBef>
                <a:spcPts val="750"/>
              </a:spcBef>
              <a:defRPr/>
            </a:pPr>
            <a:endParaRPr lang="ru-RU" sz="1200" i="1" dirty="0">
              <a:latin typeface="+mn-lt"/>
            </a:endParaRPr>
          </a:p>
        </p:txBody>
      </p:sp>
      <p:graphicFrame>
        <p:nvGraphicFramePr>
          <p:cNvPr id="7" name="Таблица 3">
            <a:extLst>
              <a:ext uri="{FF2B5EF4-FFF2-40B4-BE49-F238E27FC236}">
                <a16:creationId xmlns:a16="http://schemas.microsoft.com/office/drawing/2014/main" id="{23A7E83D-1DE2-AC2A-88E4-ECCA01CC2483}"/>
              </a:ext>
            </a:extLst>
          </p:cNvPr>
          <p:cNvGraphicFramePr>
            <a:graphicFrameLocks noGrp="1"/>
          </p:cNvGraphicFramePr>
          <p:nvPr/>
        </p:nvGraphicFramePr>
        <p:xfrm>
          <a:off x="112571" y="1259572"/>
          <a:ext cx="8814496" cy="3566317"/>
        </p:xfrm>
        <a:graphic>
          <a:graphicData uri="http://schemas.openxmlformats.org/drawingml/2006/table">
            <a:tbl>
              <a:tblPr/>
              <a:tblGrid>
                <a:gridCol w="1330364">
                  <a:extLst>
                    <a:ext uri="{9D8B030D-6E8A-4147-A177-3AD203B41FA5}">
                      <a16:colId xmlns:a16="http://schemas.microsoft.com/office/drawing/2014/main" val="733052368"/>
                    </a:ext>
                  </a:extLst>
                </a:gridCol>
                <a:gridCol w="7484132">
                  <a:extLst>
                    <a:ext uri="{9D8B030D-6E8A-4147-A177-3AD203B41FA5}">
                      <a16:colId xmlns:a16="http://schemas.microsoft.com/office/drawing/2014/main" val="604592831"/>
                    </a:ext>
                  </a:extLst>
                </a:gridCol>
              </a:tblGrid>
              <a:tr h="857782">
                <a:tc rowSpan="2">
                  <a:txBody>
                    <a:bodyPr/>
                    <a:lstStyle/>
                    <a:p>
                      <a:pPr indent="0" algn="ctr"/>
                      <a:r>
                        <a:rPr lang="ru-RU" sz="1200" dirty="0">
                          <a:effectLst/>
                        </a:rPr>
                        <a:t>Трудовые действия</a:t>
                      </a:r>
                    </a:p>
                  </a:txBody>
                  <a:tcPr marL="14970" marR="14970" marT="7485" marB="748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r>
                        <a:rPr lang="ru-RU" sz="1200" b="1" dirty="0">
                          <a:effectLst/>
                        </a:rPr>
                        <a:t>Направление пациентов с заболеваниями и (или) состояниями сердечно-сосудистой системы на инструментальное обследование </a:t>
                      </a:r>
                      <a:r>
                        <a:rPr lang="ru-RU" sz="1200" dirty="0">
                          <a:effectLst/>
                        </a:rPr>
                        <a:t>в соответствии с действующими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порядками </a:t>
                      </a:r>
                      <a:r>
                        <a:rPr lang="ru-RU" sz="1200" dirty="0">
                          <a:effectLst/>
                        </a:rPr>
                        <a:t>оказания медицинской помощи,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клиническими рекомендациями </a:t>
                      </a:r>
                      <a:r>
                        <a:rPr lang="ru-RU" sz="1200" dirty="0">
                          <a:effectLst/>
                        </a:rPr>
                        <a:t>(протоколами лечения) по вопросам оказания медицинской помощи, с учетом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стандартов медицинской помощи</a:t>
                      </a:r>
                    </a:p>
                  </a:txBody>
                  <a:tcPr marL="14970" marR="14970" marT="7485" marB="748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85315"/>
                  </a:ext>
                </a:extLst>
              </a:tr>
              <a:tr h="82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/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Назначение лекарственных препаратов и медицинских изделий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пациентам с заболеваниями и (или) состояниями сердечно-сосудистой системы в соответствии с действующими порядками оказания медицинской помощи,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клиническими рекомендациями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(протоколами лечения) по вопросам оказания медицинской помощи, с учетом стандартов медицинской помощи</a:t>
                      </a:r>
                    </a:p>
                  </a:txBody>
                  <a:tcPr marL="14970" marR="14970" marT="7485" marB="7485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99552"/>
                  </a:ext>
                </a:extLst>
              </a:tr>
              <a:tr h="814507">
                <a:tc rowSpan="2">
                  <a:txBody>
                    <a:bodyPr/>
                    <a:lstStyle/>
                    <a:p>
                      <a:pPr indent="0" algn="ctr"/>
                      <a:r>
                        <a:rPr lang="ru-RU" sz="1200" dirty="0">
                          <a:effectLst/>
                        </a:rPr>
                        <a:t>Необходимые умения</a:t>
                      </a:r>
                    </a:p>
                  </a:txBody>
                  <a:tcPr marL="14970" marR="14970" marT="7485" marB="748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Разрабатывать план лечения пациентов </a:t>
                      </a:r>
                      <a:r>
                        <a:rPr lang="ru-RU" sz="1200" dirty="0"/>
                        <a:t>с заболеваниями и (или) состояниями сердечно-сосудистой системы с учетом диагноза, возраста и клинической картины в соответствии с действующими порядками оказания медицинской помощи, </a:t>
                      </a:r>
                      <a:r>
                        <a:rPr lang="ru-RU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клиническими рекомендациями </a:t>
                      </a:r>
                      <a:r>
                        <a:rPr lang="ru-RU" sz="1200" dirty="0"/>
                        <a:t>(протоколами лечения) по вопросам оказания медицинской помощи, с учетом стандартов медицинской помощи</a:t>
                      </a:r>
                    </a:p>
                  </a:txBody>
                  <a:tcPr marL="14970" marR="14970" marT="7485" marB="748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507273"/>
                  </a:ext>
                </a:extLst>
              </a:tr>
              <a:tr h="1068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/>
                      <a:r>
                        <a:rPr lang="ru-RU" sz="1200" b="1" dirty="0">
                          <a:effectLst/>
                        </a:rPr>
                        <a:t>Обосновывать применение лекарственных препаратов, немедикаментозного лечения и назначение хирургического вмешательства </a:t>
                      </a:r>
                      <a:r>
                        <a:rPr lang="ru-RU" sz="1200" dirty="0">
                          <a:effectLst/>
                        </a:rPr>
                        <a:t>пациентам с заболеваниями и (или) состояниями сердечно-сосудистой системы в соответствии с действующими порядками оказания медицинской помощи, </a:t>
                      </a:r>
                      <a:r>
                        <a:rPr lang="ru-RU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клиническими рекомендациями </a:t>
                      </a:r>
                      <a:r>
                        <a:rPr lang="ru-RU" sz="1200" dirty="0">
                          <a:effectLst/>
                        </a:rPr>
                        <a:t>(протоколами лечения) по вопросам оказания медицинской помощи, с учетом стандартов медицинской помощи</a:t>
                      </a:r>
                    </a:p>
                  </a:txBody>
                  <a:tcPr marL="14970" marR="14970" marT="7485" marB="748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516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452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1E94CF-4B44-4502-289B-998371A76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422" y="1733775"/>
            <a:ext cx="2994837" cy="723675"/>
          </a:xfrm>
        </p:spPr>
        <p:txBody>
          <a:bodyPr>
            <a:noAutofit/>
          </a:bodyPr>
          <a:lstStyle/>
          <a:p>
            <a:r>
              <a:rPr lang="ru-RU" dirty="0"/>
              <a:t>В рубрикаторе опубликованы новые клинические рекомендации по нарушению липидного обмена 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B067656-6E9F-1A48-7164-34E87AEAE6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dirty="0">
                <a:hlinkClick r:id="rId2"/>
              </a:rPr>
              <a:t>Рубрикатор КР (</a:t>
            </a:r>
            <a:r>
              <a:rPr lang="en-US" dirty="0">
                <a:hlinkClick r:id="rId2"/>
              </a:rPr>
              <a:t>minzdrav.gov.ru)</a:t>
            </a:r>
            <a:endParaRPr lang="ru-RU" dirty="0"/>
          </a:p>
        </p:txBody>
      </p:sp>
      <p:pic>
        <p:nvPicPr>
          <p:cNvPr id="8" name="Рисунок 7" descr="Изображение выглядит как текст, письмо, Шрифт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CF4E8C3E-D10D-4D10-256A-861B15178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549" y="133350"/>
            <a:ext cx="4904451" cy="481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849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8BD0-EADC-8F2C-EFF8-ECD81AB4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93159"/>
            <a:ext cx="8559189" cy="461690"/>
          </a:xfrm>
        </p:spPr>
        <p:txBody>
          <a:bodyPr anchor="ctr">
            <a:normAutofit/>
          </a:bodyPr>
          <a:lstStyle/>
          <a:p>
            <a:r>
              <a:rPr lang="ru-RU" b="0" dirty="0">
                <a:cs typeface="Arial" panose="020B0604020202020204" pitchFamily="34" charset="0"/>
              </a:rPr>
              <a:t>Клинические рекомендации «Нарушения липидного обмена»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62F303-74D2-8F10-9E72-23E124BD12FC}"/>
              </a:ext>
            </a:extLst>
          </p:cNvPr>
          <p:cNvSpPr txBox="1"/>
          <p:nvPr/>
        </p:nvSpPr>
        <p:spPr>
          <a:xfrm>
            <a:off x="-13347" y="4935751"/>
            <a:ext cx="7853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66">
              <a:defRPr/>
            </a:pPr>
            <a:r>
              <a:rPr lang="ru-RU" sz="9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Федеральные клинические рекомендации «Нарушения липидного обмена» МЗ РФ, 2023 г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77F977B-E253-8C2E-6128-5A2C03268C37}"/>
              </a:ext>
            </a:extLst>
          </p:cNvPr>
          <p:cNvSpPr/>
          <p:nvPr/>
        </p:nvSpPr>
        <p:spPr>
          <a:xfrm>
            <a:off x="4979663" y="813250"/>
            <a:ext cx="3580851" cy="24120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050" b="1" dirty="0">
                <a:solidFill>
                  <a:srgbClr val="000000"/>
                </a:solidFill>
                <a:latin typeface="Arial"/>
                <a:cs typeface="Arial"/>
              </a:rPr>
              <a:t>Оценка общего сердечно-сосудистого риска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D4DF269-BE81-5E11-838B-60890DC16DB4}"/>
              </a:ext>
            </a:extLst>
          </p:cNvPr>
          <p:cNvSpPr/>
          <p:nvPr/>
        </p:nvSpPr>
        <p:spPr>
          <a:xfrm>
            <a:off x="6796091" y="1218720"/>
            <a:ext cx="1779603" cy="27119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900" b="1" dirty="0">
                <a:solidFill>
                  <a:srgbClr val="FFFFFF"/>
                </a:solidFill>
                <a:latin typeface="Arial"/>
                <a:cs typeface="Arial"/>
              </a:rPr>
              <a:t>Исходный уровень ХС ЛНП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21CD360-125D-5FB3-5611-6F4D42FB7A42}"/>
              </a:ext>
            </a:extLst>
          </p:cNvPr>
          <p:cNvSpPr/>
          <p:nvPr/>
        </p:nvSpPr>
        <p:spPr>
          <a:xfrm>
            <a:off x="6796091" y="1631967"/>
            <a:ext cx="1779603" cy="455576"/>
          </a:xfrm>
          <a:prstGeom prst="roundRect">
            <a:avLst/>
          </a:prstGeom>
          <a:solidFill>
            <a:schemeClr val="accent1">
              <a:lumMod val="75000"/>
              <a:lumOff val="2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900" b="1" dirty="0">
                <a:solidFill>
                  <a:srgbClr val="FFFFFF"/>
                </a:solidFill>
                <a:latin typeface="Arial"/>
                <a:cs typeface="Arial"/>
              </a:rPr>
              <a:t>Показания для лекарственной терапии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914882B-3E83-FFAD-43B8-C0EC7459D2EF}"/>
              </a:ext>
            </a:extLst>
          </p:cNvPr>
          <p:cNvSpPr/>
          <p:nvPr/>
        </p:nvSpPr>
        <p:spPr>
          <a:xfrm>
            <a:off x="6851096" y="2251805"/>
            <a:ext cx="540060" cy="43204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Да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B0EA724-6DB8-600C-1B64-B202BF6E17FC}"/>
              </a:ext>
            </a:extLst>
          </p:cNvPr>
          <p:cNvSpPr/>
          <p:nvPr/>
        </p:nvSpPr>
        <p:spPr>
          <a:xfrm>
            <a:off x="7994198" y="2251805"/>
            <a:ext cx="621867" cy="43204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050" b="1" dirty="0">
                <a:solidFill>
                  <a:srgbClr val="FFFFFF"/>
                </a:solidFill>
                <a:latin typeface="Arial"/>
                <a:cs typeface="Arial"/>
              </a:rPr>
              <a:t>Нет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D25615-593C-364B-1383-201B338F966D}"/>
              </a:ext>
            </a:extLst>
          </p:cNvPr>
          <p:cNvSpPr/>
          <p:nvPr/>
        </p:nvSpPr>
        <p:spPr>
          <a:xfrm>
            <a:off x="7648040" y="2897682"/>
            <a:ext cx="1314180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825" b="1" dirty="0">
                <a:solidFill>
                  <a:srgbClr val="000000"/>
                </a:solidFill>
                <a:latin typeface="Arial"/>
                <a:cs typeface="Arial"/>
              </a:rPr>
              <a:t>Рекомендации по модификации образа жизни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F9EE594-B5A9-BECC-7ED4-45787E6ED46B}"/>
              </a:ext>
            </a:extLst>
          </p:cNvPr>
          <p:cNvSpPr/>
          <p:nvPr/>
        </p:nvSpPr>
        <p:spPr>
          <a:xfrm>
            <a:off x="1253247" y="815111"/>
            <a:ext cx="2268252" cy="26289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900" b="1" dirty="0">
                <a:solidFill>
                  <a:srgbClr val="FFFFFF"/>
                </a:solidFill>
                <a:latin typeface="Arial"/>
                <a:cs typeface="Arial"/>
              </a:rPr>
              <a:t>Определить цель лечения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75F6C4-82FA-C26C-D142-222A4CCB05B6}"/>
              </a:ext>
            </a:extLst>
          </p:cNvPr>
          <p:cNvSpPr/>
          <p:nvPr/>
        </p:nvSpPr>
        <p:spPr>
          <a:xfrm>
            <a:off x="5033667" y="1363629"/>
            <a:ext cx="1620180" cy="3769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600" b="1" dirty="0">
                <a:solidFill>
                  <a:srgbClr val="000000"/>
                </a:solidFill>
                <a:latin typeface="Arial"/>
                <a:cs typeface="Arial"/>
              </a:rPr>
              <a:t>Модификаторы риска</a:t>
            </a:r>
          </a:p>
          <a:p>
            <a:pPr algn="ctr" defTabSz="685766">
              <a:defRPr/>
            </a:pPr>
            <a:r>
              <a:rPr lang="ru-RU" sz="600" dirty="0">
                <a:solidFill>
                  <a:srgbClr val="000000"/>
                </a:solidFill>
                <a:latin typeface="Arial"/>
                <a:cs typeface="Arial"/>
              </a:rPr>
              <a:t>Визуализация (субклинический атеросклероз)</a:t>
            </a:r>
          </a:p>
          <a:p>
            <a:pPr algn="ctr" defTabSz="685766">
              <a:defRPr/>
            </a:pPr>
            <a:r>
              <a:rPr lang="ru-RU" sz="600" dirty="0" err="1">
                <a:solidFill>
                  <a:srgbClr val="000000"/>
                </a:solidFill>
                <a:latin typeface="Arial"/>
                <a:cs typeface="Arial"/>
              </a:rPr>
              <a:t>Реклассификация</a:t>
            </a:r>
            <a:r>
              <a:rPr lang="ru-RU" sz="600" dirty="0">
                <a:solidFill>
                  <a:srgbClr val="000000"/>
                </a:solidFill>
                <a:latin typeface="Arial"/>
                <a:cs typeface="Arial"/>
              </a:rPr>
              <a:t> риска?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DDB1892-8691-2576-36D3-17BE4879033E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>
            <a:off x="7685891" y="1489909"/>
            <a:ext cx="0" cy="14205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B1EB0A-4DBD-A5EF-BF3E-2A8039EA71EA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653847" y="1552079"/>
            <a:ext cx="1026114" cy="757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CC619F40-32CA-A962-5DB5-3050BC612C11}"/>
              </a:ext>
            </a:extLst>
          </p:cNvPr>
          <p:cNvCxnSpPr>
            <a:cxnSpLocks/>
            <a:stCxn id="11" idx="2"/>
            <a:endCxn id="12" idx="6"/>
          </p:cNvCxnSpPr>
          <p:nvPr/>
        </p:nvCxnSpPr>
        <p:spPr>
          <a:xfrm rot="5400000">
            <a:off x="7348382" y="2130317"/>
            <a:ext cx="380287" cy="294735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C8C3F9B4-6A04-CDC3-B500-42015824DA2F}"/>
              </a:ext>
            </a:extLst>
          </p:cNvPr>
          <p:cNvCxnSpPr>
            <a:cxnSpLocks/>
            <a:stCxn id="11" idx="2"/>
            <a:endCxn id="13" idx="2"/>
          </p:cNvCxnSpPr>
          <p:nvPr/>
        </p:nvCxnSpPr>
        <p:spPr>
          <a:xfrm rot="16200000" flipH="1">
            <a:off x="7649903" y="2123533"/>
            <a:ext cx="380287" cy="308306"/>
          </a:xfrm>
          <a:prstGeom prst="bentConnector2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AFCEC1E-F898-02F6-2952-D94F1DCF1C48}"/>
              </a:ext>
            </a:extLst>
          </p:cNvPr>
          <p:cNvCxnSpPr>
            <a:cxnSpLocks/>
            <a:stCxn id="13" idx="4"/>
            <a:endCxn id="14" idx="0"/>
          </p:cNvCxnSpPr>
          <p:nvPr/>
        </p:nvCxnSpPr>
        <p:spPr>
          <a:xfrm flipH="1">
            <a:off x="8305132" y="2683854"/>
            <a:ext cx="1" cy="2138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3FB43AF8-907D-DB73-155D-E8DB6AE1A546}"/>
              </a:ext>
            </a:extLst>
          </p:cNvPr>
          <p:cNvSpPr/>
          <p:nvPr/>
        </p:nvSpPr>
        <p:spPr>
          <a:xfrm>
            <a:off x="685783" y="1191682"/>
            <a:ext cx="3329597" cy="54268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Высокоэффективный статин в максимально рекомендуемой/переносимой дозе для достижений цели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D79DE2D-A24E-CCB0-73CC-B48D233ED1B7}"/>
              </a:ext>
            </a:extLst>
          </p:cNvPr>
          <p:cNvSpPr/>
          <p:nvPr/>
        </p:nvSpPr>
        <p:spPr>
          <a:xfrm>
            <a:off x="1398060" y="1859753"/>
            <a:ext cx="2106233" cy="24819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825" b="1" dirty="0">
                <a:solidFill>
                  <a:srgbClr val="000000"/>
                </a:solidFill>
                <a:latin typeface="Arial"/>
                <a:cs typeface="Arial"/>
              </a:rPr>
              <a:t>Целевой уровень ХС ЛНП достигнут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021515F-AF65-C174-BDC1-047CB94CB3B0}"/>
              </a:ext>
            </a:extLst>
          </p:cNvPr>
          <p:cNvSpPr/>
          <p:nvPr/>
        </p:nvSpPr>
        <p:spPr>
          <a:xfrm>
            <a:off x="1278934" y="2251805"/>
            <a:ext cx="540060" cy="43204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Да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84D499D-887C-5122-2EB1-29EE02E0531B}"/>
              </a:ext>
            </a:extLst>
          </p:cNvPr>
          <p:cNvSpPr/>
          <p:nvPr/>
        </p:nvSpPr>
        <p:spPr>
          <a:xfrm>
            <a:off x="2981440" y="2251805"/>
            <a:ext cx="632180" cy="43204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050" b="1" dirty="0">
                <a:solidFill>
                  <a:srgbClr val="FFFFFF"/>
                </a:solidFill>
                <a:latin typeface="Arial"/>
                <a:cs typeface="Arial"/>
              </a:rPr>
              <a:t>Нет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B568AC97-6537-50D2-A5A0-8FB242B29CAC}"/>
              </a:ext>
            </a:extLst>
          </p:cNvPr>
          <p:cNvCxnSpPr>
            <a:cxnSpLocks/>
            <a:stCxn id="46" idx="2"/>
            <a:endCxn id="47" idx="6"/>
          </p:cNvCxnSpPr>
          <p:nvPr/>
        </p:nvCxnSpPr>
        <p:spPr>
          <a:xfrm rot="5400000">
            <a:off x="1955147" y="1971801"/>
            <a:ext cx="359879" cy="632180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7617666A-76F4-B5C8-EC3C-FBF23A8221FD}"/>
              </a:ext>
            </a:extLst>
          </p:cNvPr>
          <p:cNvCxnSpPr>
            <a:cxnSpLocks/>
            <a:stCxn id="46" idx="2"/>
            <a:endCxn id="48" idx="2"/>
          </p:cNvCxnSpPr>
          <p:nvPr/>
        </p:nvCxnSpPr>
        <p:spPr>
          <a:xfrm rot="16200000" flipH="1">
            <a:off x="2536370" y="2022757"/>
            <a:ext cx="359879" cy="530265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D2041FBD-0C9B-A68E-B8E8-D1E9E26D5D08}"/>
              </a:ext>
            </a:extLst>
          </p:cNvPr>
          <p:cNvSpPr/>
          <p:nvPr/>
        </p:nvSpPr>
        <p:spPr>
          <a:xfrm>
            <a:off x="110689" y="2764436"/>
            <a:ext cx="1466592" cy="4320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750" b="1" dirty="0">
                <a:solidFill>
                  <a:srgbClr val="000000"/>
                </a:solidFill>
                <a:latin typeface="Arial"/>
                <a:cs typeface="Arial"/>
              </a:rPr>
              <a:t>Наблюдение ежегодно</a:t>
            </a:r>
          </a:p>
          <a:p>
            <a:pPr algn="ctr" defTabSz="685766">
              <a:defRPr/>
            </a:pPr>
            <a:r>
              <a:rPr lang="ru-RU" sz="750" b="1" dirty="0">
                <a:solidFill>
                  <a:srgbClr val="000000"/>
                </a:solidFill>
                <a:latin typeface="Arial"/>
                <a:cs typeface="Arial"/>
              </a:rPr>
              <a:t> или чаще при наличии </a:t>
            </a:r>
          </a:p>
          <a:p>
            <a:pPr algn="ctr" defTabSz="685766">
              <a:defRPr/>
            </a:pPr>
            <a:r>
              <a:rPr lang="ru-RU" sz="750" b="1" dirty="0">
                <a:solidFill>
                  <a:srgbClr val="000000"/>
                </a:solidFill>
                <a:latin typeface="Arial"/>
                <a:cs typeface="Arial"/>
              </a:rPr>
              <a:t>показаний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1A59D2B5-A932-3FB6-842B-D06807CCC92A}"/>
              </a:ext>
            </a:extLst>
          </p:cNvPr>
          <p:cNvCxnSpPr>
            <a:stCxn id="47" idx="2"/>
            <a:endCxn id="59" idx="0"/>
          </p:cNvCxnSpPr>
          <p:nvPr/>
        </p:nvCxnSpPr>
        <p:spPr>
          <a:xfrm rot="10800000" flipV="1">
            <a:off x="843986" y="2467829"/>
            <a:ext cx="434949" cy="296609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F7CBE88E-1EBE-8E6F-49FA-55CC25FD87EB}"/>
              </a:ext>
            </a:extLst>
          </p:cNvPr>
          <p:cNvSpPr/>
          <p:nvPr/>
        </p:nvSpPr>
        <p:spPr>
          <a:xfrm>
            <a:off x="2981440" y="2847864"/>
            <a:ext cx="1466592" cy="202051"/>
          </a:xfrm>
          <a:prstGeom prst="roundRect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750" b="1" dirty="0">
                <a:solidFill>
                  <a:srgbClr val="FFFFFF"/>
                </a:solidFill>
                <a:latin typeface="Arial"/>
                <a:cs typeface="Arial"/>
              </a:rPr>
              <a:t>Добавить </a:t>
            </a:r>
            <a:r>
              <a:rPr lang="ru-RU" sz="750" b="1" dirty="0" err="1">
                <a:solidFill>
                  <a:srgbClr val="FFFFFF"/>
                </a:solidFill>
                <a:latin typeface="Arial"/>
                <a:cs typeface="Arial"/>
              </a:rPr>
              <a:t>Эзетимиб</a:t>
            </a:r>
            <a:endParaRPr lang="ru-RU" sz="75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95D45269-6DFE-52D5-BFB7-C9A81287B1CF}"/>
              </a:ext>
            </a:extLst>
          </p:cNvPr>
          <p:cNvCxnSpPr>
            <a:cxnSpLocks/>
            <a:stCxn id="48" idx="6"/>
            <a:endCxn id="62" idx="0"/>
          </p:cNvCxnSpPr>
          <p:nvPr/>
        </p:nvCxnSpPr>
        <p:spPr>
          <a:xfrm>
            <a:off x="3613620" y="2467829"/>
            <a:ext cx="101116" cy="380034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756BEE8-0C45-1A32-4033-AEA1A2A02636}"/>
              </a:ext>
            </a:extLst>
          </p:cNvPr>
          <p:cNvSpPr/>
          <p:nvPr/>
        </p:nvSpPr>
        <p:spPr>
          <a:xfrm>
            <a:off x="2716309" y="3164520"/>
            <a:ext cx="2106233" cy="24819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825" b="1" dirty="0">
                <a:solidFill>
                  <a:srgbClr val="000000"/>
                </a:solidFill>
                <a:latin typeface="Arial"/>
                <a:cs typeface="Arial"/>
              </a:rPr>
              <a:t>Целевой уровень ХС ЛНП достигнут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7EF74B7-727B-AF63-56E5-6D31428B20C4}"/>
              </a:ext>
            </a:extLst>
          </p:cNvPr>
          <p:cNvSpPr/>
          <p:nvPr/>
        </p:nvSpPr>
        <p:spPr>
          <a:xfrm>
            <a:off x="2716307" y="3587804"/>
            <a:ext cx="540060" cy="43204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Да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B65F779-C6C4-F2DD-543E-91950BA7E016}"/>
              </a:ext>
            </a:extLst>
          </p:cNvPr>
          <p:cNvSpPr/>
          <p:nvPr/>
        </p:nvSpPr>
        <p:spPr>
          <a:xfrm>
            <a:off x="4294691" y="3600491"/>
            <a:ext cx="684969" cy="43204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050" b="1" dirty="0">
                <a:solidFill>
                  <a:srgbClr val="FFFFFF"/>
                </a:solidFill>
                <a:latin typeface="Arial"/>
                <a:cs typeface="Arial"/>
              </a:rPr>
              <a:t>Нет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2D11DCB-BCB0-4B6B-CF69-0B7E4A5D99D6}"/>
              </a:ext>
            </a:extLst>
          </p:cNvPr>
          <p:cNvSpPr/>
          <p:nvPr/>
        </p:nvSpPr>
        <p:spPr>
          <a:xfrm>
            <a:off x="1249715" y="4048028"/>
            <a:ext cx="1466592" cy="4320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750" b="1" dirty="0">
                <a:solidFill>
                  <a:srgbClr val="000000"/>
                </a:solidFill>
                <a:latin typeface="Arial"/>
                <a:cs typeface="Arial"/>
              </a:rPr>
              <a:t>Наблюдение ежегодно</a:t>
            </a:r>
          </a:p>
          <a:p>
            <a:pPr algn="ctr" defTabSz="685766">
              <a:defRPr/>
            </a:pPr>
            <a:r>
              <a:rPr lang="ru-RU" sz="750" b="1" dirty="0">
                <a:solidFill>
                  <a:srgbClr val="000000"/>
                </a:solidFill>
                <a:latin typeface="Arial"/>
                <a:cs typeface="Arial"/>
              </a:rPr>
              <a:t> или чаще при наличии </a:t>
            </a:r>
          </a:p>
          <a:p>
            <a:pPr algn="ctr" defTabSz="685766">
              <a:defRPr/>
            </a:pPr>
            <a:r>
              <a:rPr lang="ru-RU" sz="750" b="1" dirty="0">
                <a:solidFill>
                  <a:srgbClr val="000000"/>
                </a:solidFill>
                <a:latin typeface="Arial"/>
                <a:cs typeface="Arial"/>
              </a:rPr>
              <a:t>показаний</a:t>
            </a:r>
          </a:p>
        </p:txBody>
      </p: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867B1754-837F-E364-145F-47660F0A18DD}"/>
              </a:ext>
            </a:extLst>
          </p:cNvPr>
          <p:cNvCxnSpPr>
            <a:stCxn id="68" idx="2"/>
            <a:endCxn id="70" idx="0"/>
          </p:cNvCxnSpPr>
          <p:nvPr/>
        </p:nvCxnSpPr>
        <p:spPr>
          <a:xfrm rot="10800000" flipV="1">
            <a:off x="1983011" y="3803830"/>
            <a:ext cx="733296" cy="244199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52D8B969-AD4C-7785-8441-887805FBFC18}"/>
              </a:ext>
            </a:extLst>
          </p:cNvPr>
          <p:cNvSpPr/>
          <p:nvPr/>
        </p:nvSpPr>
        <p:spPr>
          <a:xfrm>
            <a:off x="3775781" y="4138604"/>
            <a:ext cx="1815949" cy="690324"/>
          </a:xfrm>
          <a:prstGeom prst="round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66">
              <a:defRPr/>
            </a:pPr>
            <a:r>
              <a:rPr lang="ru-RU" sz="1050" b="1" dirty="0">
                <a:solidFill>
                  <a:srgbClr val="000000"/>
                </a:solidFill>
                <a:latin typeface="Arial"/>
                <a:cs typeface="Arial"/>
              </a:rPr>
              <a:t>Добавить алирокумаб, эволокумаб или инклисиран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071794D6-2EC7-E3FD-2811-D9141D20F00F}"/>
              </a:ext>
            </a:extLst>
          </p:cNvPr>
          <p:cNvCxnSpPr>
            <a:stCxn id="12" idx="2"/>
            <a:endCxn id="45" idx="3"/>
          </p:cNvCxnSpPr>
          <p:nvPr/>
        </p:nvCxnSpPr>
        <p:spPr>
          <a:xfrm rot="10800000">
            <a:off x="4015380" y="1463026"/>
            <a:ext cx="2835718" cy="1004804"/>
          </a:xfrm>
          <a:prstGeom prst="bentConnector3">
            <a:avLst>
              <a:gd name="adj1" fmla="val 731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B4B2E238-BAE5-4B49-A2B0-91281D317E8F}"/>
              </a:ext>
            </a:extLst>
          </p:cNvPr>
          <p:cNvCxnSpPr>
            <a:cxnSpLocks/>
          </p:cNvCxnSpPr>
          <p:nvPr/>
        </p:nvCxnSpPr>
        <p:spPr>
          <a:xfrm rot="16200000" flipH="1">
            <a:off x="3849621" y="3335359"/>
            <a:ext cx="359879" cy="530265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6EF67D5C-6DF2-4514-9986-3B71A997B3D4}"/>
              </a:ext>
            </a:extLst>
          </p:cNvPr>
          <p:cNvCxnSpPr>
            <a:cxnSpLocks/>
          </p:cNvCxnSpPr>
          <p:nvPr/>
        </p:nvCxnSpPr>
        <p:spPr>
          <a:xfrm rot="10800000" flipV="1">
            <a:off x="3258915" y="3412716"/>
            <a:ext cx="516364" cy="366360"/>
          </a:xfrm>
          <a:prstGeom prst="bentConnector3">
            <a:avLst>
              <a:gd name="adj1" fmla="val 519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2B6F0AA-4DDE-3335-4245-A20804890242}"/>
              </a:ext>
            </a:extLst>
          </p:cNvPr>
          <p:cNvSpPr/>
          <p:nvPr/>
        </p:nvSpPr>
        <p:spPr>
          <a:xfrm>
            <a:off x="3760651" y="4124139"/>
            <a:ext cx="1831079" cy="704789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14350">
              <a:defRPr/>
            </a:pPr>
            <a:endParaRPr lang="ru-RU" sz="135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899263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8BD0-EADC-8F2C-EFF8-ECD81AB4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296" y="93159"/>
            <a:ext cx="8340893" cy="686235"/>
          </a:xfrm>
        </p:spPr>
        <p:txBody>
          <a:bodyPr anchor="ctr">
            <a:normAutofit/>
          </a:bodyPr>
          <a:lstStyle/>
          <a:p>
            <a:r>
              <a:rPr lang="ru-RU" b="0" dirty="0">
                <a:cs typeface="Arial" panose="020B0604020202020204" pitchFamily="34" charset="0"/>
              </a:rPr>
              <a:t>Критерии оценки качества медицинской помощи </a:t>
            </a:r>
            <a:br>
              <a:rPr lang="ru-RU" b="0" dirty="0">
                <a:cs typeface="Arial" panose="020B0604020202020204" pitchFamily="34" charset="0"/>
              </a:rPr>
            </a:br>
            <a:r>
              <a:rPr lang="ru-RU" b="0" dirty="0">
                <a:cs typeface="Arial" panose="020B0604020202020204" pitchFamily="34" charset="0"/>
              </a:rPr>
              <a:t>КР «Нарушения липидного обмена»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15F52B-572C-3D3B-1F57-A457978C7551}"/>
              </a:ext>
            </a:extLst>
          </p:cNvPr>
          <p:cNvSpPr txBox="1"/>
          <p:nvPr/>
        </p:nvSpPr>
        <p:spPr>
          <a:xfrm>
            <a:off x="232042" y="4953720"/>
            <a:ext cx="7853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66">
              <a:defRPr/>
            </a:pPr>
            <a:r>
              <a:rPr lang="ru-RU" sz="9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Клинические рекомендации «Нарушения липидного обмена» МЗ РФ, 2023 г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B207251-97EE-3C99-E0B2-E001520D95F2}"/>
              </a:ext>
            </a:extLst>
          </p:cNvPr>
          <p:cNvGraphicFramePr>
            <a:graphicFrameLocks noGrp="1"/>
          </p:cNvGraphicFramePr>
          <p:nvPr/>
        </p:nvGraphicFramePr>
        <p:xfrm>
          <a:off x="599296" y="1941444"/>
          <a:ext cx="7853396" cy="2773626"/>
        </p:xfrm>
        <a:graphic>
          <a:graphicData uri="http://schemas.openxmlformats.org/drawingml/2006/table">
            <a:tbl>
              <a:tblPr/>
              <a:tblGrid>
                <a:gridCol w="507897">
                  <a:extLst>
                    <a:ext uri="{9D8B030D-6E8A-4147-A177-3AD203B41FA5}">
                      <a16:colId xmlns:a16="http://schemas.microsoft.com/office/drawing/2014/main" val="48801650"/>
                    </a:ext>
                  </a:extLst>
                </a:gridCol>
                <a:gridCol w="4509836">
                  <a:extLst>
                    <a:ext uri="{9D8B030D-6E8A-4147-A177-3AD203B41FA5}">
                      <a16:colId xmlns:a16="http://schemas.microsoft.com/office/drawing/2014/main" val="2284507100"/>
                    </a:ext>
                  </a:extLst>
                </a:gridCol>
                <a:gridCol w="891347">
                  <a:extLst>
                    <a:ext uri="{9D8B030D-6E8A-4147-A177-3AD203B41FA5}">
                      <a16:colId xmlns:a16="http://schemas.microsoft.com/office/drawing/2014/main" val="741344467"/>
                    </a:ext>
                  </a:extLst>
                </a:gridCol>
                <a:gridCol w="531401">
                  <a:extLst>
                    <a:ext uri="{9D8B030D-6E8A-4147-A177-3AD203B41FA5}">
                      <a16:colId xmlns:a16="http://schemas.microsoft.com/office/drawing/2014/main" val="2972704455"/>
                    </a:ext>
                  </a:extLst>
                </a:gridCol>
                <a:gridCol w="751901">
                  <a:extLst>
                    <a:ext uri="{9D8B030D-6E8A-4147-A177-3AD203B41FA5}">
                      <a16:colId xmlns:a16="http://schemas.microsoft.com/office/drawing/2014/main" val="2004128655"/>
                    </a:ext>
                  </a:extLst>
                </a:gridCol>
                <a:gridCol w="661014">
                  <a:extLst>
                    <a:ext uri="{9D8B030D-6E8A-4147-A177-3AD203B41FA5}">
                      <a16:colId xmlns:a16="http://schemas.microsoft.com/office/drawing/2014/main" val="767304131"/>
                    </a:ext>
                  </a:extLst>
                </a:gridCol>
              </a:tblGrid>
              <a:tr h="155011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При отсутствии целевого уровня ХС ЛНП на фоне максимально переносимых доз статином через 8±4 нед. к терапии добавлен эзетимиб или алирокумаб**/эволокумаб**/</a:t>
                      </a:r>
                    </a:p>
                    <a:p>
                      <a:pPr algn="just" fontAlgn="t"/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</a:rPr>
                        <a:t>инклисиран</a:t>
                      </a:r>
                      <a:r>
                        <a:rPr lang="ru-RU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** (у пациентов очень высокого риска)</a:t>
                      </a:r>
                    </a:p>
                  </a:txBody>
                  <a:tcPr marL="68580" marR="68580" marT="34290" marB="3429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I</a:t>
                      </a:r>
                      <a:r>
                        <a:rPr lang="ru-RU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В 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>
                          <a:effectLst/>
                          <a:latin typeface="+mn-lt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Да/нет</a:t>
                      </a:r>
                      <a:endParaRPr lang="ru-RU" sz="1400" dirty="0">
                        <a:effectLst/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56970"/>
                  </a:ext>
                </a:extLst>
              </a:tr>
              <a:tr h="12235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При отсутствии целевого уровня ХС ЛНП на фоне максимально переносимых доз статином и эзетимиба через 8±4 нед. к терапии добавлен алирокумаб**/эволокумаб**/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</a:rPr>
                        <a:t>инклисиран</a:t>
                      </a:r>
                      <a:r>
                        <a:rPr lang="ru-RU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**</a:t>
                      </a:r>
                    </a:p>
                  </a:txBody>
                  <a:tcPr marL="68580" marR="68580" marT="34290" marB="3429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IA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A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+mn-lt"/>
                          <a:ea typeface="Verdana" panose="020B0604030504040204" pitchFamily="34" charset="0"/>
                        </a:rPr>
                        <a:t>Да/нет</a:t>
                      </a:r>
                      <a:endParaRPr lang="ru-RU" sz="1400" dirty="0">
                        <a:effectLst/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marL="8895" marR="8895" marT="8895" marB="889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67654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90F5A82-6EC3-1BF4-11B8-1382DC1B05C9}"/>
              </a:ext>
            </a:extLst>
          </p:cNvPr>
          <p:cNvGraphicFramePr>
            <a:graphicFrameLocks noGrp="1"/>
          </p:cNvGraphicFramePr>
          <p:nvPr/>
        </p:nvGraphicFramePr>
        <p:xfrm>
          <a:off x="599296" y="1013667"/>
          <a:ext cx="7853396" cy="918210"/>
        </p:xfrm>
        <a:graphic>
          <a:graphicData uri="http://schemas.openxmlformats.org/drawingml/2006/table">
            <a:tbl>
              <a:tblPr/>
              <a:tblGrid>
                <a:gridCol w="507897">
                  <a:extLst>
                    <a:ext uri="{9D8B030D-6E8A-4147-A177-3AD203B41FA5}">
                      <a16:colId xmlns:a16="http://schemas.microsoft.com/office/drawing/2014/main" val="2540907331"/>
                    </a:ext>
                  </a:extLst>
                </a:gridCol>
                <a:gridCol w="4511408">
                  <a:extLst>
                    <a:ext uri="{9D8B030D-6E8A-4147-A177-3AD203B41FA5}">
                      <a16:colId xmlns:a16="http://schemas.microsoft.com/office/drawing/2014/main" val="2750684168"/>
                    </a:ext>
                  </a:extLst>
                </a:gridCol>
                <a:gridCol w="882091">
                  <a:extLst>
                    <a:ext uri="{9D8B030D-6E8A-4147-A177-3AD203B41FA5}">
                      <a16:colId xmlns:a16="http://schemas.microsoft.com/office/drawing/2014/main" val="913675831"/>
                    </a:ext>
                  </a:extLst>
                </a:gridCol>
                <a:gridCol w="539085">
                  <a:extLst>
                    <a:ext uri="{9D8B030D-6E8A-4147-A177-3AD203B41FA5}">
                      <a16:colId xmlns:a16="http://schemas.microsoft.com/office/drawing/2014/main" val="83188378"/>
                    </a:ext>
                  </a:extLst>
                </a:gridCol>
                <a:gridCol w="751901">
                  <a:extLst>
                    <a:ext uri="{9D8B030D-6E8A-4147-A177-3AD203B41FA5}">
                      <a16:colId xmlns:a16="http://schemas.microsoft.com/office/drawing/2014/main" val="572188620"/>
                    </a:ext>
                  </a:extLst>
                </a:gridCol>
                <a:gridCol w="661014">
                  <a:extLst>
                    <a:ext uri="{9D8B030D-6E8A-4147-A177-3AD203B41FA5}">
                      <a16:colId xmlns:a16="http://schemas.microsoft.com/office/drawing/2014/main" val="4261293919"/>
                    </a:ext>
                  </a:extLst>
                </a:gridCol>
              </a:tblGrid>
              <a:tr h="918210"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+mn-lt"/>
                        </a:rPr>
                        <a:t>№</a:t>
                      </a:r>
                    </a:p>
                  </a:txBody>
                  <a:tcPr marL="47625" marR="47625" marT="47625" marB="476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+mn-lt"/>
                        </a:rPr>
                        <a:t>Критерий качества</a:t>
                      </a:r>
                    </a:p>
                  </a:txBody>
                  <a:tcPr marL="47625" marR="47625" marT="47625" marB="476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+mn-lt"/>
                        </a:rPr>
                        <a:t>E</a:t>
                      </a:r>
                      <a:r>
                        <a:rPr lang="ru-RU" sz="1400" b="1" dirty="0">
                          <a:effectLst/>
                          <a:latin typeface="+mn-lt"/>
                        </a:rPr>
                        <a:t>ОК</a:t>
                      </a:r>
                    </a:p>
                    <a:p>
                      <a:pPr algn="ctr"/>
                      <a:r>
                        <a:rPr lang="ru-RU" sz="1400" b="1" dirty="0">
                          <a:effectLst/>
                          <a:latin typeface="+mn-lt"/>
                        </a:rPr>
                        <a:t>Класс и уровень</a:t>
                      </a:r>
                    </a:p>
                  </a:txBody>
                  <a:tcPr marL="47625" marR="47625" marT="47625" marB="476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+mn-lt"/>
                        </a:rPr>
                        <a:t>УУР</a:t>
                      </a:r>
                    </a:p>
                  </a:txBody>
                  <a:tcPr marL="47625" marR="47625" marT="47625" marB="476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+mn-lt"/>
                        </a:rPr>
                        <a:t>УДД</a:t>
                      </a:r>
                    </a:p>
                  </a:txBody>
                  <a:tcPr marL="47625" marR="47625" marT="47625" marB="476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+mn-lt"/>
                        </a:rPr>
                        <a:t>Да/</a:t>
                      </a:r>
                    </a:p>
                    <a:p>
                      <a:pPr algn="ctr"/>
                      <a:r>
                        <a:rPr lang="ru-RU" sz="1400" b="1" dirty="0">
                          <a:effectLst/>
                          <a:latin typeface="+mn-lt"/>
                        </a:rPr>
                        <a:t>нет</a:t>
                      </a:r>
                    </a:p>
                  </a:txBody>
                  <a:tcPr marL="47625" marR="47625" marT="47625" marB="476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423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19918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EDE5F1F-C72D-4262-9E0F-60801C97B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147468"/>
            <a:ext cx="6820929" cy="583799"/>
          </a:xfrm>
        </p:spPr>
        <p:txBody>
          <a:bodyPr>
            <a:normAutofit/>
          </a:bodyPr>
          <a:lstStyle/>
          <a:p>
            <a:r>
              <a:rPr 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Доступные каналы лекарственного обеспечения пациентов с дислипидемиями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1762E3-4647-4278-B5E9-ED15F1462027}"/>
              </a:ext>
            </a:extLst>
          </p:cNvPr>
          <p:cNvSpPr txBox="1"/>
          <p:nvPr/>
        </p:nvSpPr>
        <p:spPr>
          <a:xfrm>
            <a:off x="140446" y="4486426"/>
            <a:ext cx="86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 личного архива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ФП БССЗ – Федеральный проект «Борьба с сердечно-сосудистыми заболеваниями»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ОНЛС – обеспечение необходимыми лекарственными средствами (Федеральная льгота)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РЛО – региональное льготное лекарственное обеспечение (региональная льгота)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РЦП – региональная целевая программа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ОМС – обязательное медицинское страхование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1EB290E-A301-441C-979B-42A42890B52B}"/>
              </a:ext>
            </a:extLst>
          </p:cNvPr>
          <p:cNvGraphicFramePr/>
          <p:nvPr/>
        </p:nvGraphicFramePr>
        <p:xfrm>
          <a:off x="214391" y="878805"/>
          <a:ext cx="4333858" cy="3504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4AD5F0C-0D30-85AD-7AC8-278581D35AF7}"/>
              </a:ext>
            </a:extLst>
          </p:cNvPr>
          <p:cNvGraphicFramePr/>
          <p:nvPr/>
        </p:nvGraphicFramePr>
        <p:xfrm>
          <a:off x="4654585" y="878805"/>
          <a:ext cx="4333858" cy="3504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DBCD90-8DDB-D9AE-A4AE-301BA11734BE}"/>
              </a:ext>
            </a:extLst>
          </p:cNvPr>
          <p:cNvSpPr txBox="1"/>
          <p:nvPr/>
        </p:nvSpPr>
        <p:spPr>
          <a:xfrm>
            <a:off x="1196284" y="876845"/>
            <a:ext cx="237007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Все доступные каналы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2AB24A-2ABC-2E5B-2D79-46E7DBC70293}"/>
              </a:ext>
            </a:extLst>
          </p:cNvPr>
          <p:cNvSpPr txBox="1"/>
          <p:nvPr/>
        </p:nvSpPr>
        <p:spPr>
          <a:xfrm>
            <a:off x="5411576" y="876845"/>
            <a:ext cx="281987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Для препаратов не ЖНВЛП </a:t>
            </a:r>
          </a:p>
        </p:txBody>
      </p:sp>
    </p:spTree>
    <p:extLst>
      <p:ext uri="{BB962C8B-B14F-4D97-AF65-F5344CB8AC3E}">
        <p14:creationId xmlns:p14="http://schemas.microsoft.com/office/powerpoint/2010/main" val="40863211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57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4&quot;&gt;&lt;elem m_fUsage=&quot;6.33961569265439273124E+00&quot;&gt;&lt;m_msothmcolidx val=&quot;0&quot;/&gt;&lt;m_rgb r=&quot;04&quot; g=&quot;64&quot; b=&quot;B0&quot;/&gt;&lt;/elem&gt;&lt;elem m_fUsage=&quot;1.65407796523557126811E+00&quot;&gt;&lt;m_msothmcolidx val=&quot;0&quot;/&gt;&lt;m_rgb r=&quot;F6&quot; g=&quot;A1&quot; b=&quot;21&quot;/&gt;&lt;/elem&gt;&lt;elem m_fUsage=&quot;1.49593170061626978828E+00&quot;&gt;&lt;m_msothmcolidx val=&quot;0&quot;/&gt;&lt;m_rgb r=&quot;E7&quot; g=&quot;4A&quot; b=&quot;21&quot;/&gt;&lt;/elem&gt;&lt;elem m_fUsage=&quot;2.01343097667441961462E-01&quot;&gt;&lt;m_msothmcolidx val=&quot;0&quot;/&gt;&lt;m_rgb r=&quot;6D&quot; g=&quot;17&quot; b=&quot;15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B5CqlhrECWEks3XzS5Mv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B5CqlhrECWEks3XzS5Mv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jKyt0U0SqnwfEUzoIxqM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B5CqlhrECWEks3XzS5MvQ"/>
</p:tagLst>
</file>

<file path=ppt/theme/theme1.xml><?xml version="1.0" encoding="utf-8"?>
<a:theme xmlns:a="http://schemas.openxmlformats.org/drawingml/2006/main" name="1_Novartis 2016">
  <a:themeElements>
    <a:clrScheme name="Custom 6">
      <a:dk1>
        <a:srgbClr val="000000"/>
      </a:dk1>
      <a:lt1>
        <a:srgbClr val="FFFFFF"/>
      </a:lt1>
      <a:dk2>
        <a:srgbClr val="9D9D9C"/>
      </a:dk2>
      <a:lt2>
        <a:srgbClr val="C6C6C6"/>
      </a:lt2>
      <a:accent1>
        <a:srgbClr val="023761"/>
      </a:accent1>
      <a:accent2>
        <a:srgbClr val="0460A9"/>
      </a:accent2>
      <a:accent3>
        <a:srgbClr val="5191DD"/>
      </a:accent3>
      <a:accent4>
        <a:srgbClr val="9ABFDC"/>
      </a:accent4>
      <a:accent5>
        <a:srgbClr val="C6C6C6"/>
      </a:accent5>
      <a:accent6>
        <a:srgbClr val="9D9D9C"/>
      </a:accent6>
      <a:hlink>
        <a:srgbClr val="000000"/>
      </a:hlink>
      <a:folHlink>
        <a:srgbClr val="9D9D9C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ovartis 2016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1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19B7BDB-81E6-4748-828F-5C5B12C9BF0B}" vid="{D724004F-CA97-47E7-9722-BAB7CE15913E}"/>
    </a:ext>
  </a:extLst>
</a:theme>
</file>

<file path=ppt/theme/theme2.xml><?xml version="1.0" encoding="utf-8"?>
<a:theme xmlns:a="http://schemas.openxmlformats.org/drawingml/2006/main" name="2_Novartis 2016">
  <a:themeElements>
    <a:clrScheme name="01_Novartis">
      <a:dk1>
        <a:srgbClr val="000000"/>
      </a:dk1>
      <a:lt1>
        <a:srgbClr val="FFFFFF"/>
      </a:lt1>
      <a:dk2>
        <a:srgbClr val="404040"/>
      </a:dk2>
      <a:lt2>
        <a:srgbClr val="CCCCCC"/>
      </a:lt2>
      <a:accent1>
        <a:srgbClr val="0460A9"/>
      </a:accent1>
      <a:accent2>
        <a:srgbClr val="E74A21"/>
      </a:accent2>
      <a:accent3>
        <a:srgbClr val="EC9A1E"/>
      </a:accent3>
      <a:accent4>
        <a:srgbClr val="8D1F1B"/>
      </a:accent4>
      <a:accent5>
        <a:srgbClr val="7F7F7F"/>
      </a:accent5>
      <a:accent6>
        <a:srgbClr val="404040"/>
      </a:accent6>
      <a:hlink>
        <a:srgbClr val="0460A9"/>
      </a:hlink>
      <a:folHlink>
        <a:srgbClr val="0460A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ovartis 2016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1" id="{B0D68081-9CB7-49B1-A340-5EFFD6404ACC}" vid="{C0B83900-E058-4BAB-8F3C-525D584931CB}"/>
    </a:ext>
  </a:extLst>
</a:theme>
</file>

<file path=ppt/theme/theme3.xml><?xml version="1.0" encoding="utf-8"?>
<a:theme xmlns:a="http://schemas.openxmlformats.org/drawingml/2006/main" name="3_Novartis 2016">
  <a:themeElements>
    <a:clrScheme name="Custom 6">
      <a:dk1>
        <a:srgbClr val="000000"/>
      </a:dk1>
      <a:lt1>
        <a:srgbClr val="FFFFFF"/>
      </a:lt1>
      <a:dk2>
        <a:srgbClr val="9D9D9C"/>
      </a:dk2>
      <a:lt2>
        <a:srgbClr val="C6C6C6"/>
      </a:lt2>
      <a:accent1>
        <a:srgbClr val="023761"/>
      </a:accent1>
      <a:accent2>
        <a:srgbClr val="0460A9"/>
      </a:accent2>
      <a:accent3>
        <a:srgbClr val="5191DD"/>
      </a:accent3>
      <a:accent4>
        <a:srgbClr val="9ABFDC"/>
      </a:accent4>
      <a:accent5>
        <a:srgbClr val="C6C6C6"/>
      </a:accent5>
      <a:accent6>
        <a:srgbClr val="9D9D9C"/>
      </a:accent6>
      <a:hlink>
        <a:srgbClr val="000000"/>
      </a:hlink>
      <a:folHlink>
        <a:srgbClr val="9D9D9C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ovartis 2016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1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19B7BDB-81E6-4748-828F-5C5B12C9BF0B}" vid="{D724004F-CA97-47E7-9722-BAB7CE15913E}"/>
    </a:ext>
  </a:extLst>
</a:theme>
</file>

<file path=ppt/theme/theme4.xml><?xml version="1.0" encoding="utf-8"?>
<a:theme xmlns:a="http://schemas.openxmlformats.org/drawingml/2006/main" name="4_Novartis 2016">
  <a:themeElements>
    <a:clrScheme name="Custom 6">
      <a:dk1>
        <a:srgbClr val="000000"/>
      </a:dk1>
      <a:lt1>
        <a:srgbClr val="FFFFFF"/>
      </a:lt1>
      <a:dk2>
        <a:srgbClr val="9D9D9C"/>
      </a:dk2>
      <a:lt2>
        <a:srgbClr val="C6C6C6"/>
      </a:lt2>
      <a:accent1>
        <a:srgbClr val="023761"/>
      </a:accent1>
      <a:accent2>
        <a:srgbClr val="0460A9"/>
      </a:accent2>
      <a:accent3>
        <a:srgbClr val="5191DD"/>
      </a:accent3>
      <a:accent4>
        <a:srgbClr val="9ABFDC"/>
      </a:accent4>
      <a:accent5>
        <a:srgbClr val="C6C6C6"/>
      </a:accent5>
      <a:accent6>
        <a:srgbClr val="9D9D9C"/>
      </a:accent6>
      <a:hlink>
        <a:srgbClr val="000000"/>
      </a:hlink>
      <a:folHlink>
        <a:srgbClr val="9D9D9C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ovartis 2016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1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19B7BDB-81E6-4748-828F-5C5B12C9BF0B}" vid="{D724004F-CA97-47E7-9722-BAB7CE15913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C7DE7F59B9994E84F395144B2E34F4" ma:contentTypeVersion="13" ma:contentTypeDescription="Create a new document." ma:contentTypeScope="" ma:versionID="89451f86f5ccd30d92bdb4832cf9724b">
  <xsd:schema xmlns:xsd="http://www.w3.org/2001/XMLSchema" xmlns:xs="http://www.w3.org/2001/XMLSchema" xmlns:p="http://schemas.microsoft.com/office/2006/metadata/properties" xmlns:ns3="d55a98e6-ebc8-41fb-8e02-49ba1b5d9e0c" xmlns:ns4="8ab3df6a-c890-4d7e-8c7b-9a17ccdc989a" targetNamespace="http://schemas.microsoft.com/office/2006/metadata/properties" ma:root="true" ma:fieldsID="89879f557d5d14be4e3613ab77a63375" ns3:_="" ns4:_="">
    <xsd:import namespace="d55a98e6-ebc8-41fb-8e02-49ba1b5d9e0c"/>
    <xsd:import namespace="8ab3df6a-c890-4d7e-8c7b-9a17ccdc98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5a98e6-ebc8-41fb-8e02-49ba1b5d9e0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3df6a-c890-4d7e-8c7b-9a17ccdc989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B75005-E32D-4F78-85A9-543F96228717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6A4177B-5EF1-4016-819D-06E3753DDB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4F202C-F66C-4AB1-93B6-41F79492E6B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d55a98e6-ebc8-41fb-8e02-49ba1b5d9e0c"/>
    <ds:schemaRef ds:uri="8ab3df6a-c890-4d7e-8c7b-9a17ccdc989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3046</Words>
  <Application>Microsoft Office PowerPoint</Application>
  <PresentationFormat>On-screen Show (16:9)</PresentationFormat>
  <Paragraphs>319</Paragraphs>
  <Slides>26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Arial Black</vt:lpstr>
      <vt:lpstr>Calibri</vt:lpstr>
      <vt:lpstr>Times New Roman</vt:lpstr>
      <vt:lpstr>Wingdings</vt:lpstr>
      <vt:lpstr>1_Novartis 2016</vt:lpstr>
      <vt:lpstr>2_Novartis 2016</vt:lpstr>
      <vt:lpstr>3_Novartis 2016</vt:lpstr>
      <vt:lpstr>4_Novartis 2016</vt:lpstr>
      <vt:lpstr>think-cell Slide</vt:lpstr>
      <vt:lpstr>Acrobat Document</vt:lpstr>
      <vt:lpstr>Возможности лекарственного обеспечения пациентов с дислипидемией на региональном уровне      Шелухин Александр Михайлович Заведующий отделением лекарственного обеспечения ГБУЗ МО Московский областной научно-клинический институт им М.Ф. Владимирского»</vt:lpstr>
      <vt:lpstr>PowerPoint Presentation</vt:lpstr>
      <vt:lpstr>Важность соблюдения клинических рекомендаций</vt:lpstr>
      <vt:lpstr>PowerPoint Presentation</vt:lpstr>
      <vt:lpstr>Нормативно - правовые акты регламентирующие деятельность врача</vt:lpstr>
      <vt:lpstr>В рубрикаторе опубликованы новые клинические рекомендации по нарушению липидного обмена </vt:lpstr>
      <vt:lpstr>Клинические рекомендации «Нарушения липидного обмена»</vt:lpstr>
      <vt:lpstr>Критерии оценки качества медицинской помощи  КР «Нарушения липидного обмена»</vt:lpstr>
      <vt:lpstr>Доступные каналы лекарственного обеспечения пациентов с дислипидемиями</vt:lpstr>
      <vt:lpstr>PowerPoint Presentation</vt:lpstr>
      <vt:lpstr>PowerPoint Presentation</vt:lpstr>
      <vt:lpstr>PowerPoint Presentation</vt:lpstr>
      <vt:lpstr>Федеральный  закон  от  21.11.2011  № 323-ФЗ  "Об основах  охраны  здоровья  граждан  в  Российской  Федерации </vt:lpstr>
      <vt:lpstr>Адресная помощь в Московской области </vt:lpstr>
      <vt:lpstr>Федеральный закон от 21.11.2011 № 323-ФЗ "Об основах охраны здоровья граждан в Российской Федерации</vt:lpstr>
      <vt:lpstr>Врачебная комиссия  Приказ МЗ РФ 502Н «Об утверждении порядка создания и деятельности ВК»</vt:lpstr>
      <vt:lpstr>PowerPoint Presentation</vt:lpstr>
      <vt:lpstr>PowerPoint Presentation</vt:lpstr>
      <vt:lpstr>PowerPoint Presentation</vt:lpstr>
      <vt:lpstr>PowerPoint Presentation</vt:lpstr>
      <vt:lpstr>Выделенный тариф на уровне субъекта РФ. Московская область</vt:lpstr>
      <vt:lpstr>PowerPoint Presentation</vt:lpstr>
      <vt:lpstr>PowerPoint Presentation</vt:lpstr>
      <vt:lpstr>Для дальнейшего снижения смертности от БСК необходимо расширять доступ к липидснижающим препаратам </vt:lpstr>
      <vt:lpstr>Основные выводы</vt:lpstr>
      <vt:lpstr>СПАСИБО ЗА ВНИМАНИЕ</vt:lpstr>
    </vt:vector>
  </TitlesOfParts>
  <Company>Novartis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is Arial Black 32pt, 1 to 2 lines maximum</dc:title>
  <dc:creator>Stepanova, Tatiana-2</dc:creator>
  <cp:lastModifiedBy>Gorelov, Pavel</cp:lastModifiedBy>
  <cp:revision>1690</cp:revision>
  <cp:lastPrinted>2017-09-27T16:10:53Z</cp:lastPrinted>
  <dcterms:created xsi:type="dcterms:W3CDTF">2020-02-12T14:22:46Z</dcterms:created>
  <dcterms:modified xsi:type="dcterms:W3CDTF">2024-09-23T07:15:02Z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erName">
    <vt:lpwstr/>
  </property>
  <property fmtid="{D5CDD505-2E9C-101B-9397-08002B2CF9AE}" pid="3" name="ConfidentialityLevel">
    <vt:lpwstr>None (no value displayed on slides)</vt:lpwstr>
  </property>
  <property fmtid="{D5CDD505-2E9C-101B-9397-08002B2CF9AE}" pid="4" name="HideFooter">
    <vt:bool>false</vt:bool>
  </property>
  <property fmtid="{D5CDD505-2E9C-101B-9397-08002B2CF9AE}" pid="5" name="ContentTypeId">
    <vt:lpwstr>0x010100D8C7DE7F59B9994E84F395144B2E34F4</vt:lpwstr>
  </property>
  <property fmtid="{D5CDD505-2E9C-101B-9397-08002B2CF9AE}" pid="6" name="MSIP_Label_3c9bec58-8084-492e-8360-0e1cfe36408c_Enabled">
    <vt:lpwstr>true</vt:lpwstr>
  </property>
  <property fmtid="{D5CDD505-2E9C-101B-9397-08002B2CF9AE}" pid="7" name="MSIP_Label_3c9bec58-8084-492e-8360-0e1cfe36408c_SetDate">
    <vt:lpwstr>2023-02-17T09:26:47Z</vt:lpwstr>
  </property>
  <property fmtid="{D5CDD505-2E9C-101B-9397-08002B2CF9AE}" pid="8" name="MSIP_Label_3c9bec58-8084-492e-8360-0e1cfe36408c_Method">
    <vt:lpwstr>Privileged</vt:lpwstr>
  </property>
  <property fmtid="{D5CDD505-2E9C-101B-9397-08002B2CF9AE}" pid="9" name="MSIP_Label_3c9bec58-8084-492e-8360-0e1cfe36408c_Name">
    <vt:lpwstr>Not Protected -Pilot</vt:lpwstr>
  </property>
  <property fmtid="{D5CDD505-2E9C-101B-9397-08002B2CF9AE}" pid="10" name="MSIP_Label_3c9bec58-8084-492e-8360-0e1cfe36408c_SiteId">
    <vt:lpwstr>f35a6974-607f-47d4-82d7-ff31d7dc53a5</vt:lpwstr>
  </property>
  <property fmtid="{D5CDD505-2E9C-101B-9397-08002B2CF9AE}" pid="11" name="MSIP_Label_3c9bec58-8084-492e-8360-0e1cfe36408c_ActionId">
    <vt:lpwstr>1feba7e0-06f0-450c-87df-d79ae2773a45</vt:lpwstr>
  </property>
  <property fmtid="{D5CDD505-2E9C-101B-9397-08002B2CF9AE}" pid="12" name="MSIP_Label_3c9bec58-8084-492e-8360-0e1cfe36408c_ContentBits">
    <vt:lpwstr>0</vt:lpwstr>
  </property>
</Properties>
</file>